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935" r:id="rId4"/>
  </p:sldMasterIdLst>
  <p:notesMasterIdLst>
    <p:notesMasterId r:id="rId15"/>
  </p:notesMasterIdLst>
  <p:handoutMasterIdLst>
    <p:handoutMasterId r:id="rId16"/>
  </p:handoutMasterIdLst>
  <p:sldIdLst>
    <p:sldId id="256" r:id="rId5"/>
    <p:sldId id="320" r:id="rId6"/>
    <p:sldId id="308" r:id="rId7"/>
    <p:sldId id="327" r:id="rId8"/>
    <p:sldId id="324" r:id="rId9"/>
    <p:sldId id="328" r:id="rId10"/>
    <p:sldId id="329" r:id="rId11"/>
    <p:sldId id="310" r:id="rId12"/>
    <p:sldId id="314" r:id="rId13"/>
    <p:sldId id="616" r:id="rId14"/>
  </p:sldIdLst>
  <p:sldSz cx="12188825" cy="6858000"/>
  <p:notesSz cx="7010400" cy="92964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888" userDrawn="1">
          <p15:clr>
            <a:srgbClr val="A4A3A4"/>
          </p15:clr>
        </p15:guide>
        <p15:guide id="2" pos="3839" userDrawn="1">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39C2F"/>
    <a:srgbClr val="C59C27"/>
    <a:srgbClr val="D13940"/>
    <a:srgbClr val="EF9A1A"/>
    <a:srgbClr val="907262"/>
    <a:srgbClr val="B3CD1F"/>
    <a:srgbClr val="43B1E5"/>
    <a:srgbClr val="00B8BB"/>
    <a:srgbClr val="426FB6"/>
    <a:srgbClr val="13AAB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6009" autoAdjust="0"/>
    <p:restoredTop sz="96571" autoAdjust="0"/>
  </p:normalViewPr>
  <p:slideViewPr>
    <p:cSldViewPr snapToGrid="0" showGuides="1">
      <p:cViewPr varScale="1">
        <p:scale>
          <a:sx n="121" d="100"/>
          <a:sy n="121" d="100"/>
        </p:scale>
        <p:origin x="998" y="86"/>
      </p:cViewPr>
      <p:guideLst>
        <p:guide orient="horz" pos="888"/>
        <p:guide pos="3839"/>
      </p:guideLst>
    </p:cSldViewPr>
  </p:slid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55" d="100"/>
          <a:sy n="55" d="100"/>
        </p:scale>
        <p:origin x="-1472" y="-64"/>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handoutMaster" Target="handoutMasters/handoutMaster1.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70338" y="0"/>
            <a:ext cx="3038475" cy="465138"/>
          </a:xfrm>
          <a:prstGeom prst="rect">
            <a:avLst/>
          </a:prstGeom>
        </p:spPr>
        <p:txBody>
          <a:bodyPr vert="horz" lIns="91440" tIns="45720" rIns="91440" bIns="45720" rtlCol="0"/>
          <a:lstStyle>
            <a:lvl1pPr algn="r">
              <a:defRPr sz="1200"/>
            </a:lvl1pPr>
          </a:lstStyle>
          <a:p>
            <a:fld id="{0B842F42-2CE9-4E35-95C1-410DC08A50B1}" type="datetimeFigureOut">
              <a:rPr lang="en-US" smtClean="0"/>
              <a:t>8/2/2020</a:t>
            </a:fld>
            <a:endParaRPr lang="en-US"/>
          </a:p>
        </p:txBody>
      </p:sp>
      <p:sp>
        <p:nvSpPr>
          <p:cNvPr id="4" name="Footer Placeholder 3"/>
          <p:cNvSpPr>
            <a:spLocks noGrp="1"/>
          </p:cNvSpPr>
          <p:nvPr>
            <p:ph type="ftr" sz="quarter" idx="2"/>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70338" y="8829675"/>
            <a:ext cx="3038475" cy="465138"/>
          </a:xfrm>
          <a:prstGeom prst="rect">
            <a:avLst/>
          </a:prstGeom>
        </p:spPr>
        <p:txBody>
          <a:bodyPr vert="horz" lIns="91440" tIns="45720" rIns="91440" bIns="45720" rtlCol="0" anchor="b"/>
          <a:lstStyle>
            <a:lvl1pPr algn="r">
              <a:defRPr sz="1200"/>
            </a:lvl1pPr>
          </a:lstStyle>
          <a:p>
            <a:fld id="{26F2E89A-4FDF-4617-8DDF-BE2769EE821E}" type="slidenum">
              <a:rPr lang="en-US" smtClean="0"/>
              <a:t>‹#›</a:t>
            </a:fld>
            <a:endParaRPr lang="en-US"/>
          </a:p>
        </p:txBody>
      </p:sp>
    </p:spTree>
    <p:extLst>
      <p:ext uri="{BB962C8B-B14F-4D97-AF65-F5344CB8AC3E}">
        <p14:creationId xmlns:p14="http://schemas.microsoft.com/office/powerpoint/2010/main" val="25792619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5138"/>
          </a:xfrm>
          <a:prstGeom prst="rect">
            <a:avLst/>
          </a:prstGeom>
        </p:spPr>
        <p:txBody>
          <a:bodyPr vert="horz" lIns="91440" tIns="45720" rIns="91440" bIns="45720" rtlCol="0"/>
          <a:lstStyle>
            <a:lvl1pPr algn="r">
              <a:defRPr sz="1200"/>
            </a:lvl1pPr>
          </a:lstStyle>
          <a:p>
            <a:fld id="{6F282904-F315-4730-8D91-37D99E141A6F}" type="datetimeFigureOut">
              <a:rPr lang="en-US" smtClean="0"/>
              <a:t>8/2/2020</a:t>
            </a:fld>
            <a:endParaRPr lang="en-US"/>
          </a:p>
        </p:txBody>
      </p:sp>
      <p:sp>
        <p:nvSpPr>
          <p:cNvPr id="4" name="Slide Image Placeholder 3"/>
          <p:cNvSpPr>
            <a:spLocks noGrp="1" noRot="1" noChangeAspect="1"/>
          </p:cNvSpPr>
          <p:nvPr>
            <p:ph type="sldImg" idx="2"/>
          </p:nvPr>
        </p:nvSpPr>
        <p:spPr>
          <a:xfrm>
            <a:off x="407988" y="696913"/>
            <a:ext cx="6194425" cy="34861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16425"/>
            <a:ext cx="5607050" cy="4183063"/>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5138"/>
          </a:xfrm>
          <a:prstGeom prst="rect">
            <a:avLst/>
          </a:prstGeom>
        </p:spPr>
        <p:txBody>
          <a:bodyPr vert="horz" lIns="91440" tIns="45720" rIns="91440" bIns="45720" rtlCol="0" anchor="b"/>
          <a:lstStyle>
            <a:lvl1pPr algn="r">
              <a:defRPr sz="1200"/>
            </a:lvl1pPr>
          </a:lstStyle>
          <a:p>
            <a:fld id="{54E672D7-8E2D-4611-973D-F4591A707C34}" type="slidenum">
              <a:rPr lang="en-US" smtClean="0"/>
              <a:t>‹#›</a:t>
            </a:fld>
            <a:endParaRPr lang="en-US"/>
          </a:p>
        </p:txBody>
      </p:sp>
    </p:spTree>
    <p:extLst>
      <p:ext uri="{BB962C8B-B14F-4D97-AF65-F5344CB8AC3E}">
        <p14:creationId xmlns:p14="http://schemas.microsoft.com/office/powerpoint/2010/main" val="17013578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5.png"/><Relationship Id="rId7"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6.png"/><Relationship Id="rId4" Type="http://schemas.microsoft.com/office/2007/relationships/hdphoto" Target="../media/hdphoto1.wdp"/></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7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0640"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11" name="Picture 10">
            <a:extLst>
              <a:ext uri="{FF2B5EF4-FFF2-40B4-BE49-F238E27FC236}">
                <a16:creationId xmlns:a16="http://schemas.microsoft.com/office/drawing/2014/main" id="{FEB516F4-C09A-4E83-A0F1-168C638F25AA}"/>
              </a:ext>
            </a:extLst>
          </p:cNvPr>
          <p:cNvPicPr>
            <a:picLocks noChangeAspect="1"/>
          </p:cNvPicPr>
          <p:nvPr userDrawn="1"/>
        </p:nvPicPr>
        <p:blipFill rotWithShape="1">
          <a:blip r:embed="rId7">
            <a:extLst>
              <a:ext uri="{28A0092B-C50C-407E-A947-70E740481C1C}">
                <a14:useLocalDpi xmlns:a14="http://schemas.microsoft.com/office/drawing/2010/main" val="0"/>
              </a:ext>
            </a:extLst>
          </a:blip>
          <a:srcRect r="58932" b="1495"/>
          <a:stretch/>
        </p:blipFill>
        <p:spPr>
          <a:xfrm rot="10800000">
            <a:off x="-1" y="1572767"/>
            <a:ext cx="2852965" cy="4078297"/>
          </a:xfrm>
          <a:prstGeom prst="rect">
            <a:avLst/>
          </a:prstGeom>
        </p:spPr>
      </p:pic>
      <p:pic>
        <p:nvPicPr>
          <p:cNvPr id="10" name="Picture 9" descr="IDEAS_logo.png">
            <a:extLst>
              <a:ext uri="{FF2B5EF4-FFF2-40B4-BE49-F238E27FC236}">
                <a16:creationId xmlns:a16="http://schemas.microsoft.com/office/drawing/2014/main" id="{9DE86E9C-D24A-4552-A542-495444B5B047}"/>
              </a:ext>
            </a:extLst>
          </p:cNvPr>
          <p:cNvPicPr>
            <a:picLocks noChangeAspect="1"/>
          </p:cNvPicPr>
          <p:nvPr userDrawn="1"/>
        </p:nvPicPr>
        <p:blipFill>
          <a:blip r:embed="rId8" cstate="print">
            <a:extLst>
              <a:ext uri="{28A0092B-C50C-407E-A947-70E740481C1C}">
                <a14:useLocalDpi xmlns:a14="http://schemas.microsoft.com/office/drawing/2010/main"/>
              </a:ext>
            </a:extLst>
          </a:blip>
          <a:stretch>
            <a:fillRect/>
          </a:stretch>
        </p:blipFill>
        <p:spPr>
          <a:xfrm>
            <a:off x="211056" y="1848659"/>
            <a:ext cx="2350008" cy="815135"/>
          </a:xfrm>
          <a:prstGeom prst="rect">
            <a:avLst/>
          </a:prstGeom>
        </p:spPr>
      </p:pic>
    </p:spTree>
    <p:extLst>
      <p:ext uri="{BB962C8B-B14F-4D97-AF65-F5344CB8AC3E}">
        <p14:creationId xmlns:p14="http://schemas.microsoft.com/office/powerpoint/2010/main" val="3249263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2473" cy="914400"/>
          </a:xfrm>
        </p:spPr>
        <p:txBody>
          <a:bodyPr anchor="t" anchorCtr="0"/>
          <a:lstStyle/>
          <a:p>
            <a:r>
              <a:rPr lang="en-US"/>
              <a:t>Click to edit Master title style</a:t>
            </a:r>
            <a:endParaRPr lang="en-US" dirty="0"/>
          </a:p>
        </p:txBody>
      </p:sp>
      <p:sp>
        <p:nvSpPr>
          <p:cNvPr id="3" name="Content Placeholder 2"/>
          <p:cNvSpPr>
            <a:spLocks noGrp="1"/>
          </p:cNvSpPr>
          <p:nvPr>
            <p:ph idx="1" hasCustomPrompt="1"/>
          </p:nvPr>
        </p:nvSpPr>
        <p:spPr>
          <a:xfrm>
            <a:off x="365760" y="1737360"/>
            <a:ext cx="11369809" cy="404777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marL="1482725" indent="-222250">
              <a:buFont typeface="Arial" panose="020B0604020202020204" pitchFamily="34" charset="0"/>
              <a:buChar char="•"/>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level0.4	</a:t>
            </a:r>
          </a:p>
        </p:txBody>
      </p:sp>
    </p:spTree>
    <p:extLst>
      <p:ext uri="{BB962C8B-B14F-4D97-AF65-F5344CB8AC3E}">
        <p14:creationId xmlns:p14="http://schemas.microsoft.com/office/powerpoint/2010/main" val="12092206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hasCustomPrompt="1"/>
          </p:nvPr>
        </p:nvSpPr>
        <p:spPr>
          <a:xfrm>
            <a:off x="457200" y="1737360"/>
            <a:ext cx="5588582"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558550"/>
            <a:ext cx="5588582"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buFont typeface="Arial" panose="020B0604020202020204" pitchFamily="34" charset="0"/>
              <a:buChar cha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8914" y="1737360"/>
            <a:ext cx="5531934"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8914" y="2558550"/>
            <a:ext cx="5531934"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defRPr lang="en-US" sz="16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748649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quad chart">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7465488" cy="810738"/>
          </a:xfrm>
        </p:spPr>
        <p:txBody>
          <a:bodyPr/>
          <a:lstStyle>
            <a:lvl1pPr>
              <a:defRPr sz="2400"/>
            </a:lvl1pPr>
          </a:lstStyle>
          <a:p>
            <a:r>
              <a:rPr lang="en-US"/>
              <a:t>Click to edit Master title style</a:t>
            </a:r>
            <a:endParaRPr lang="en-US" dirty="0"/>
          </a:p>
        </p:txBody>
      </p:sp>
      <p:sp>
        <p:nvSpPr>
          <p:cNvPr id="3" name="Text Placeholder 2"/>
          <p:cNvSpPr>
            <a:spLocks noGrp="1"/>
          </p:cNvSpPr>
          <p:nvPr>
            <p:ph type="body" idx="1" hasCustomPrompt="1"/>
          </p:nvPr>
        </p:nvSpPr>
        <p:spPr>
          <a:xfrm>
            <a:off x="448056"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hasCustomPrompt="1"/>
          </p:nvPr>
        </p:nvSpPr>
        <p:spPr>
          <a:xfrm>
            <a:off x="448056"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3" hasCustomPrompt="1"/>
          </p:nvPr>
        </p:nvSpPr>
        <p:spPr>
          <a:xfrm>
            <a:off x="6153912"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hasCustomPrompt="1"/>
          </p:nvPr>
        </p:nvSpPr>
        <p:spPr>
          <a:xfrm>
            <a:off x="6153912"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10" name="Text Placeholder 9">
            <a:extLst>
              <a:ext uri="{FF2B5EF4-FFF2-40B4-BE49-F238E27FC236}">
                <a16:creationId xmlns:a16="http://schemas.microsoft.com/office/drawing/2014/main" id="{1AC1494F-06BF-478E-BCF5-6FCC755EF91F}"/>
              </a:ext>
            </a:extLst>
          </p:cNvPr>
          <p:cNvSpPr>
            <a:spLocks noGrp="1"/>
          </p:cNvSpPr>
          <p:nvPr>
            <p:ph type="body" sz="quarter" idx="10" hasCustomPrompt="1"/>
          </p:nvPr>
        </p:nvSpPr>
        <p:spPr>
          <a:xfrm>
            <a:off x="447675"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2" name="Text Placeholder 11">
            <a:extLst>
              <a:ext uri="{FF2B5EF4-FFF2-40B4-BE49-F238E27FC236}">
                <a16:creationId xmlns:a16="http://schemas.microsoft.com/office/drawing/2014/main" id="{DE13F5F8-5DA4-4A7D-94FF-19BFEBF090FD}"/>
              </a:ext>
            </a:extLst>
          </p:cNvPr>
          <p:cNvSpPr>
            <a:spLocks noGrp="1"/>
          </p:cNvSpPr>
          <p:nvPr>
            <p:ph type="body" sz="quarter" idx="11" hasCustomPrompt="1"/>
          </p:nvPr>
        </p:nvSpPr>
        <p:spPr>
          <a:xfrm>
            <a:off x="6153150"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4" name="Text Placeholder 13">
            <a:extLst>
              <a:ext uri="{FF2B5EF4-FFF2-40B4-BE49-F238E27FC236}">
                <a16:creationId xmlns:a16="http://schemas.microsoft.com/office/drawing/2014/main" id="{11508C29-BEAF-4D1B-85C7-62D86B9A99F0}"/>
              </a:ext>
            </a:extLst>
          </p:cNvPr>
          <p:cNvSpPr>
            <a:spLocks noGrp="1"/>
          </p:cNvSpPr>
          <p:nvPr>
            <p:ph type="body" sz="quarter" idx="12"/>
          </p:nvPr>
        </p:nvSpPr>
        <p:spPr>
          <a:xfrm>
            <a:off x="447675"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
        <p:nvSpPr>
          <p:cNvPr id="16" name="Text Placeholder 15">
            <a:extLst>
              <a:ext uri="{FF2B5EF4-FFF2-40B4-BE49-F238E27FC236}">
                <a16:creationId xmlns:a16="http://schemas.microsoft.com/office/drawing/2014/main" id="{DA42C277-CD07-4855-BE2B-F5804018ECD9}"/>
              </a:ext>
            </a:extLst>
          </p:cNvPr>
          <p:cNvSpPr>
            <a:spLocks noGrp="1"/>
          </p:cNvSpPr>
          <p:nvPr>
            <p:ph type="body" sz="quarter" idx="13"/>
          </p:nvPr>
        </p:nvSpPr>
        <p:spPr>
          <a:xfrm>
            <a:off x="6153150"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754637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6121090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21988677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ED1C1369-A08C-454A-B0B5-0955BB31B118}"/>
              </a:ext>
            </a:extLst>
          </p:cNvPr>
          <p:cNvPicPr>
            <a:picLocks noChangeAspect="1"/>
          </p:cNvPicPr>
          <p:nvPr userDrawn="1"/>
        </p:nvPicPr>
        <p:blipFill rotWithShape="1">
          <a:blip r:embed="rId8">
            <a:extLst>
              <a:ext uri="{28A0092B-C50C-407E-A947-70E740481C1C}">
                <a14:useLocalDpi xmlns:a14="http://schemas.microsoft.com/office/drawing/2010/main" val="0"/>
              </a:ext>
            </a:extLst>
          </a:blip>
          <a:srcRect r="58932" b="1495"/>
          <a:stretch/>
        </p:blipFill>
        <p:spPr>
          <a:xfrm>
            <a:off x="9335860" y="0"/>
            <a:ext cx="2852965" cy="4078297"/>
          </a:xfrm>
          <a:prstGeom prst="rect">
            <a:avLst/>
          </a:prstGeom>
          <a:effectLst>
            <a:outerShdw blurRad="50800" dist="50800" dir="5400000" algn="ctr" rotWithShape="0">
              <a:srgbClr val="000000">
                <a:alpha val="0"/>
              </a:srgbClr>
            </a:outerShdw>
          </a:effectLst>
        </p:spPr>
      </p:pic>
      <p:sp>
        <p:nvSpPr>
          <p:cNvPr id="1026" name="Title Placeholder 1"/>
          <p:cNvSpPr>
            <a:spLocks noGrp="1"/>
          </p:cNvSpPr>
          <p:nvPr>
            <p:ph type="title"/>
          </p:nvPr>
        </p:nvSpPr>
        <p:spPr bwMode="auto">
          <a:xfrm>
            <a:off x="365760" y="411480"/>
            <a:ext cx="11376442" cy="84695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Click to edit Master title style</a:t>
            </a:r>
            <a:endParaRPr lang="en-US" dirty="0"/>
          </a:p>
        </p:txBody>
      </p:sp>
      <p:sp>
        <p:nvSpPr>
          <p:cNvPr id="1027" name="Text Placeholder 2"/>
          <p:cNvSpPr>
            <a:spLocks noGrp="1"/>
          </p:cNvSpPr>
          <p:nvPr>
            <p:ph type="body" idx="1"/>
          </p:nvPr>
        </p:nvSpPr>
        <p:spPr bwMode="auto">
          <a:xfrm>
            <a:off x="365760" y="1737360"/>
            <a:ext cx="11376442" cy="404092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3" name="Picture 12"/>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9741160" y="6183517"/>
            <a:ext cx="1971212" cy="533060"/>
          </a:xfrm>
          <a:prstGeom prst="rect">
            <a:avLst/>
          </a:prstGeom>
        </p:spPr>
      </p:pic>
      <p:sp>
        <p:nvSpPr>
          <p:cNvPr id="8" name="Rectangle 256"/>
          <p:cNvSpPr txBox="1">
            <a:spLocks noChangeArrowheads="1"/>
          </p:cNvSpPr>
          <p:nvPr userDrawn="1"/>
        </p:nvSpPr>
        <p:spPr>
          <a:xfrm>
            <a:off x="363828" y="6477000"/>
            <a:ext cx="3315547" cy="182562"/>
          </a:xfrm>
          <a:prstGeom prst="rect">
            <a:avLst/>
          </a:prstGeom>
          <a:ln/>
        </p:spPr>
        <p:txBody>
          <a:bodyPr anchor="ctr"/>
          <a:lstStyle/>
          <a:p>
            <a:pPr algn="l"/>
            <a:r>
              <a:rPr lang="en-US" sz="1000" dirty="0">
                <a:solidFill>
                  <a:schemeClr val="tx1"/>
                </a:solidFill>
                <a:latin typeface="Arial" pitchFamily="34" charset="0"/>
                <a:cs typeface="Arial" pitchFamily="34" charset="0"/>
              </a:rPr>
              <a:t> </a:t>
            </a:r>
          </a:p>
        </p:txBody>
      </p:sp>
      <p:sp>
        <p:nvSpPr>
          <p:cNvPr id="9" name="Rectangle 6"/>
          <p:cNvSpPr>
            <a:spLocks noChangeArrowheads="1"/>
          </p:cNvSpPr>
          <p:nvPr userDrawn="1"/>
        </p:nvSpPr>
        <p:spPr bwMode="auto">
          <a:xfrm flipH="1">
            <a:off x="163374" y="6513051"/>
            <a:ext cx="515635" cy="146511"/>
          </a:xfrm>
          <a:prstGeom prst="rect">
            <a:avLst/>
          </a:prstGeom>
          <a:noFill/>
          <a:ln w="9525">
            <a:noFill/>
            <a:miter lim="800000"/>
            <a:headEnd/>
            <a:tailEnd/>
          </a:ln>
          <a:effectLst/>
        </p:spPr>
        <p:txBody>
          <a:bodyPr lIns="0" tIns="0" rIns="0" bIns="0"/>
          <a:lstStyle/>
          <a:p>
            <a:pPr algn="l" defTabSz="173038">
              <a:lnSpc>
                <a:spcPct val="90000"/>
              </a:lnSpc>
              <a:tabLst>
                <a:tab pos="230188" algn="l"/>
              </a:tabLst>
              <a:defRPr/>
            </a:pPr>
            <a:fld id="{040BB257-551A-4736-B50F-DCF1BA034C06}" type="slidenum">
              <a:rPr lang="en-US" sz="1000" smtClean="0">
                <a:solidFill>
                  <a:schemeClr val="tx1"/>
                </a:solidFill>
                <a:latin typeface="Arial" pitchFamily="34" charset="0"/>
                <a:cs typeface="Arial" pitchFamily="34" charset="0"/>
              </a:rPr>
              <a:pPr algn="l" defTabSz="173038">
                <a:lnSpc>
                  <a:spcPct val="90000"/>
                </a:lnSpc>
                <a:tabLst>
                  <a:tab pos="230188" algn="l"/>
                </a:tabLst>
                <a:defRPr/>
              </a:pPr>
              <a:t>‹#›</a:t>
            </a:fld>
            <a:endParaRPr lang="en-US" sz="1000" dirty="0">
              <a:solidFill>
                <a:schemeClr val="tx1"/>
              </a:solidFill>
              <a:latin typeface="Arial" pitchFamily="34" charset="0"/>
              <a:cs typeface="Arial" pitchFamily="34" charset="0"/>
            </a:endParaRPr>
          </a:p>
        </p:txBody>
      </p:sp>
      <p:pic>
        <p:nvPicPr>
          <p:cNvPr id="10" name="Picture 9" descr="IDEAS_logo.png">
            <a:extLst>
              <a:ext uri="{FF2B5EF4-FFF2-40B4-BE49-F238E27FC236}">
                <a16:creationId xmlns:a16="http://schemas.microsoft.com/office/drawing/2014/main" id="{B8E2FEED-84DC-4438-B439-E3DA7A28736A}"/>
              </a:ext>
            </a:extLst>
          </p:cNvPr>
          <p:cNvPicPr>
            <a:picLocks noChangeAspect="1"/>
          </p:cNvPicPr>
          <p:nvPr userDrawn="1"/>
        </p:nvPicPr>
        <p:blipFill>
          <a:blip r:embed="rId10" cstate="print">
            <a:extLst>
              <a:ext uri="{28A0092B-C50C-407E-A947-70E740481C1C}">
                <a14:useLocalDpi xmlns:a14="http://schemas.microsoft.com/office/drawing/2010/main"/>
              </a:ext>
            </a:extLst>
          </a:blip>
          <a:stretch>
            <a:fillRect/>
          </a:stretch>
        </p:blipFill>
        <p:spPr>
          <a:xfrm>
            <a:off x="7663530" y="6156960"/>
            <a:ext cx="1845330" cy="640080"/>
          </a:xfrm>
          <a:prstGeom prst="rect">
            <a:avLst/>
          </a:prstGeom>
        </p:spPr>
      </p:pic>
    </p:spTree>
    <p:extLst>
      <p:ext uri="{BB962C8B-B14F-4D97-AF65-F5344CB8AC3E}">
        <p14:creationId xmlns:p14="http://schemas.microsoft.com/office/powerpoint/2010/main" val="2081848127"/>
      </p:ext>
    </p:extLst>
  </p:cSld>
  <p:clrMap bg1="lt1" tx1="dk1" bg2="lt2" tx2="dk2" accent1="accent1" accent2="accent2" accent3="accent3" accent4="accent4" accent5="accent5" accent6="accent6" hlink="hlink" folHlink="folHlink"/>
  <p:sldLayoutIdLst>
    <p:sldLayoutId id="2147483949" r:id="rId1"/>
    <p:sldLayoutId id="2147483937" r:id="rId2"/>
    <p:sldLayoutId id="2147483939" r:id="rId3"/>
    <p:sldLayoutId id="2147483950" r:id="rId4"/>
    <p:sldLayoutId id="2147483940" r:id="rId5"/>
    <p:sldLayoutId id="2147483941" r:id="rId6"/>
  </p:sldLayoutIdLst>
  <p:hf hdr="0" ftr="0" dt="0"/>
  <p:txStyles>
    <p:title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p:titleStyle>
    <p:body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hyperlink" Target="https://doi.org/10.6084/m9.figshare.12719834" TargetMode="External"/><Relationship Id="rId4" Type="http://schemas.openxmlformats.org/officeDocument/2006/relationships/hyperlink" Target="https://app.box.com/folder/118663987937" TargetMode="External"/></Relationships>
</file>

<file path=ppt/slides/_rels/slide10.xml.rels><?xml version="1.0" encoding="UTF-8" standalone="yes"?>
<Relationships xmlns="http://schemas.openxmlformats.org/package/2006/relationships"><Relationship Id="rId2" Type="http://schemas.openxmlformats.org/officeDocument/2006/relationships/hyperlink" Target="mailto:bssw-tutorial@lists.mcs.anl.gov"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creativecommons.org/licenses/by-sa/4.0/" TargetMode="External"/><Relationship Id="rId2" Type="http://schemas.openxmlformats.org/officeDocument/2006/relationships/hyperlink" Target="http://creativecommons.org/licenses/by/4.0/" TargetMode="Externa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hyperlink" Target="https://doi.org/10.6084/m9.figshare.12719834"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jpg"/><Relationship Id="rId2" Type="http://schemas.openxmlformats.org/officeDocument/2006/relationships/hyperlink" Target="http://ideas-productivity.org/" TargetMode="External"/><Relationship Id="rId1" Type="http://schemas.openxmlformats.org/officeDocument/2006/relationships/slideLayout" Target="../slideLayouts/slideLayout2.xml"/><Relationship Id="rId6" Type="http://schemas.openxmlformats.org/officeDocument/2006/relationships/image" Target="../media/image13.jpg"/><Relationship Id="rId5" Type="http://schemas.openxmlformats.org/officeDocument/2006/relationships/image" Target="../media/image12.jpg"/><Relationship Id="rId4" Type="http://schemas.openxmlformats.org/officeDocument/2006/relationships/image" Target="../media/image11.jpg"/></Relationships>
</file>

<file path=ppt/slides/_rels/slide4.xml.rels><?xml version="1.0" encoding="UTF-8" standalone="yes"?>
<Relationships xmlns="http://schemas.openxmlformats.org/package/2006/relationships"><Relationship Id="rId2" Type="http://schemas.openxmlformats.org/officeDocument/2006/relationships/hyperlink" Target="https://bssw.io/" TargetMode="Externa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hyperlink" Target="https://bssw.io/pages/receive-our-email-digest" TargetMode="External"/><Relationship Id="rId2" Type="http://schemas.openxmlformats.org/officeDocument/2006/relationships/hyperlink" Target="http://eepurl.com/cQCyJ5" TargetMode="Externa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18.png"/><Relationship Id="rId4" Type="http://schemas.openxmlformats.org/officeDocument/2006/relationships/hyperlink" Target="https://bssw.io/items.rss"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hyperlink" Target="https://github.com/betterscientificsoftware/hello-numerical-world-atpesc-2020"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a:xfrm>
            <a:off x="3177633" y="6189"/>
            <a:ext cx="8292316" cy="1030930"/>
          </a:xfrm>
        </p:spPr>
        <p:txBody>
          <a:bodyPr/>
          <a:lstStyle/>
          <a:p>
            <a:r>
              <a:rPr lang="en-US" dirty="0"/>
              <a:t>Welcome to…</a:t>
            </a:r>
          </a:p>
        </p:txBody>
      </p:sp>
      <p:pic>
        <p:nvPicPr>
          <p:cNvPr id="8" name="Picture 7" descr="Screen Shot 2017-01-21 at 6.45.35 PM.png">
            <a:extLst>
              <a:ext uri="{FF2B5EF4-FFF2-40B4-BE49-F238E27FC236}">
                <a16:creationId xmlns:a16="http://schemas.microsoft.com/office/drawing/2014/main" id="{2D830406-FACC-4050-8E30-3A157692EB8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68799" y="1114543"/>
            <a:ext cx="4051226" cy="1738172"/>
          </a:xfrm>
          <a:prstGeom prst="rect">
            <a:avLst/>
          </a:prstGeom>
        </p:spPr>
      </p:pic>
      <p:sp>
        <p:nvSpPr>
          <p:cNvPr id="9" name="TextBox 8">
            <a:extLst>
              <a:ext uri="{FF2B5EF4-FFF2-40B4-BE49-F238E27FC236}">
                <a16:creationId xmlns:a16="http://schemas.microsoft.com/office/drawing/2014/main" id="{1567E541-91AB-4DED-99B3-172FBF7CFD40}"/>
              </a:ext>
            </a:extLst>
          </p:cNvPr>
          <p:cNvSpPr txBox="1"/>
          <p:nvPr/>
        </p:nvSpPr>
        <p:spPr>
          <a:xfrm>
            <a:off x="2452099" y="2931437"/>
            <a:ext cx="7284684" cy="1354217"/>
          </a:xfrm>
          <a:prstGeom prst="rect">
            <a:avLst/>
          </a:prstGeom>
          <a:noFill/>
        </p:spPr>
        <p:txBody>
          <a:bodyPr wrap="square" rtlCol="0">
            <a:spAutoFit/>
          </a:bodyPr>
          <a:lstStyle/>
          <a:p>
            <a:pPr algn="ctr"/>
            <a:r>
              <a:rPr lang="en-US" sz="2400" b="1" dirty="0"/>
              <a:t>David E. Bernholdt, Anshu Dubey, Mark C. Miller, Katherine M. Riley, and James M. </a:t>
            </a:r>
            <a:r>
              <a:rPr lang="en-US" sz="2400" b="1" dirty="0" err="1"/>
              <a:t>Willenbring</a:t>
            </a:r>
            <a:endParaRPr lang="en-US" sz="2400" dirty="0"/>
          </a:p>
          <a:p>
            <a:pPr algn="ctr">
              <a:spcBef>
                <a:spcPts val="1200"/>
              </a:spcBef>
            </a:pPr>
            <a:r>
              <a:rPr lang="en-US" sz="2400" dirty="0"/>
              <a:t>Software Productivity Track, ATPESC 2020</a:t>
            </a:r>
          </a:p>
        </p:txBody>
      </p:sp>
      <p:grpSp>
        <p:nvGrpSpPr>
          <p:cNvPr id="19" name="Group 18">
            <a:extLst>
              <a:ext uri="{FF2B5EF4-FFF2-40B4-BE49-F238E27FC236}">
                <a16:creationId xmlns:a16="http://schemas.microsoft.com/office/drawing/2014/main" id="{5DA3ADE3-D09C-4F16-B414-C8580062E182}"/>
              </a:ext>
            </a:extLst>
          </p:cNvPr>
          <p:cNvGrpSpPr/>
          <p:nvPr/>
        </p:nvGrpSpPr>
        <p:grpSpPr>
          <a:xfrm>
            <a:off x="4471718" y="5542925"/>
            <a:ext cx="3245388" cy="596806"/>
            <a:chOff x="1967920" y="5132113"/>
            <a:chExt cx="3245388" cy="596806"/>
          </a:xfrm>
        </p:grpSpPr>
        <p:pic>
          <p:nvPicPr>
            <p:cNvPr id="6" name="Picture 2" descr="https://licensebuttons.net/l/by/4.0/88x31.png">
              <a:extLst>
                <a:ext uri="{FF2B5EF4-FFF2-40B4-BE49-F238E27FC236}">
                  <a16:creationId xmlns:a16="http://schemas.microsoft.com/office/drawing/2014/main" id="{5CC514C2-8FC7-4B1D-89D7-30A4651832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67920" y="5143703"/>
              <a:ext cx="1661258" cy="585216"/>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88CB8FE3-A8A7-43B1-A57A-F06E06D980C6}"/>
                </a:ext>
              </a:extLst>
            </p:cNvPr>
            <p:cNvSpPr txBox="1"/>
            <p:nvPr/>
          </p:nvSpPr>
          <p:spPr>
            <a:xfrm>
              <a:off x="3601264" y="5132113"/>
              <a:ext cx="1612044" cy="590931"/>
            </a:xfrm>
            <a:prstGeom prst="rect">
              <a:avLst/>
            </a:prstGeom>
            <a:noFill/>
          </p:spPr>
          <p:txBody>
            <a:bodyPr wrap="square" rtlCol="0">
              <a:spAutoFit/>
            </a:bodyPr>
            <a:lstStyle/>
            <a:p>
              <a:pPr algn="ctr">
                <a:lnSpc>
                  <a:spcPct val="90000"/>
                </a:lnSpc>
              </a:pPr>
              <a:r>
                <a:rPr lang="en-US" sz="1200" dirty="0"/>
                <a:t>See slide 2 for license details and requested citation</a:t>
              </a:r>
            </a:p>
          </p:txBody>
        </p:sp>
      </p:grpSp>
      <p:sp>
        <p:nvSpPr>
          <p:cNvPr id="18" name="Rectangle 17">
            <a:extLst>
              <a:ext uri="{FF2B5EF4-FFF2-40B4-BE49-F238E27FC236}">
                <a16:creationId xmlns:a16="http://schemas.microsoft.com/office/drawing/2014/main" id="{3C32E92A-9301-4D75-9FC9-47790C497560}"/>
              </a:ext>
            </a:extLst>
          </p:cNvPr>
          <p:cNvSpPr/>
          <p:nvPr/>
        </p:nvSpPr>
        <p:spPr>
          <a:xfrm>
            <a:off x="1871529" y="4834285"/>
            <a:ext cx="6868873" cy="707886"/>
          </a:xfrm>
          <a:prstGeom prst="rect">
            <a:avLst/>
          </a:prstGeom>
        </p:spPr>
        <p:txBody>
          <a:bodyPr wrap="square">
            <a:spAutoFit/>
          </a:bodyPr>
          <a:lstStyle/>
          <a:p>
            <a:pPr algn="r"/>
            <a:r>
              <a:rPr lang="en-US" sz="2000" dirty="0"/>
              <a:t>Tutorial slides: </a:t>
            </a:r>
            <a:r>
              <a:rPr lang="en-US" sz="2000" b="1" dirty="0">
                <a:hlinkClick r:id="rId4"/>
              </a:rPr>
              <a:t>https://app.box.com/folder/118663987937</a:t>
            </a:r>
            <a:r>
              <a:rPr lang="en-US" sz="2000" b="1" dirty="0"/>
              <a:t> </a:t>
            </a:r>
            <a:r>
              <a:rPr lang="en-US" sz="2000" dirty="0"/>
              <a:t>or </a:t>
            </a:r>
            <a:r>
              <a:rPr lang="en-US" sz="2000" b="1" dirty="0">
                <a:hlinkClick r:id="rId5"/>
              </a:rPr>
              <a:t>https://doi.org/10.6084/m9.figshare.12719834</a:t>
            </a:r>
            <a:endParaRPr lang="en-US" sz="2400" b="1" dirty="0"/>
          </a:p>
        </p:txBody>
      </p:sp>
      <p:pic>
        <p:nvPicPr>
          <p:cNvPr id="4" name="Picture 3" descr="A close up of a logo&#10;&#10;Description automatically generated">
            <a:extLst>
              <a:ext uri="{FF2B5EF4-FFF2-40B4-BE49-F238E27FC236}">
                <a16:creationId xmlns:a16="http://schemas.microsoft.com/office/drawing/2014/main" id="{E09CE9DB-1496-43FF-925A-21ACEB1DA26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4349500"/>
            <a:ext cx="1828800" cy="1828800"/>
          </a:xfrm>
          <a:prstGeom prst="rect">
            <a:avLst/>
          </a:prstGeom>
        </p:spPr>
      </p:pic>
    </p:spTree>
    <p:extLst>
      <p:ext uri="{BB962C8B-B14F-4D97-AF65-F5344CB8AC3E}">
        <p14:creationId xmlns:p14="http://schemas.microsoft.com/office/powerpoint/2010/main" val="41002779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D7CFF0-36AC-4BF3-96D2-C6F302144850}"/>
              </a:ext>
            </a:extLst>
          </p:cNvPr>
          <p:cNvSpPr>
            <a:spLocks noGrp="1"/>
          </p:cNvSpPr>
          <p:nvPr>
            <p:ph type="title"/>
          </p:nvPr>
        </p:nvSpPr>
        <p:spPr/>
        <p:txBody>
          <a:bodyPr/>
          <a:lstStyle/>
          <a:p>
            <a:r>
              <a:rPr lang="en-US" dirty="0"/>
              <a:t>Handling Questions and Discussion</a:t>
            </a:r>
          </a:p>
        </p:txBody>
      </p:sp>
      <p:sp>
        <p:nvSpPr>
          <p:cNvPr id="3" name="Content Placeholder 2">
            <a:extLst>
              <a:ext uri="{FF2B5EF4-FFF2-40B4-BE49-F238E27FC236}">
                <a16:creationId xmlns:a16="http://schemas.microsoft.com/office/drawing/2014/main" id="{AEFD04A9-5547-4AC6-89F3-E6EEC039A00D}"/>
              </a:ext>
            </a:extLst>
          </p:cNvPr>
          <p:cNvSpPr>
            <a:spLocks noGrp="1"/>
          </p:cNvSpPr>
          <p:nvPr>
            <p:ph idx="1"/>
          </p:nvPr>
        </p:nvSpPr>
        <p:spPr>
          <a:xfrm>
            <a:off x="365760" y="1169806"/>
            <a:ext cx="11369809" cy="4047778"/>
          </a:xfrm>
        </p:spPr>
        <p:txBody>
          <a:bodyPr/>
          <a:lstStyle/>
          <a:p>
            <a:r>
              <a:rPr lang="en-US" dirty="0"/>
              <a:t>We’ll try to stop for questions from time to time</a:t>
            </a:r>
          </a:p>
          <a:p>
            <a:r>
              <a:rPr lang="en-US" dirty="0"/>
              <a:t>Members of the IDEAS team will be monitoring the chat</a:t>
            </a:r>
          </a:p>
          <a:p>
            <a:pPr>
              <a:spcBef>
                <a:spcPts val="3600"/>
              </a:spcBef>
            </a:pPr>
            <a:r>
              <a:rPr lang="en-US" dirty="0"/>
              <a:t>If the presenter asks for questions, you can unmute and ask</a:t>
            </a:r>
          </a:p>
          <a:p>
            <a:r>
              <a:rPr lang="en-US" dirty="0"/>
              <a:t>Otherwise, please use chat</a:t>
            </a:r>
          </a:p>
          <a:p>
            <a:pPr>
              <a:spcBef>
                <a:spcPts val="3600"/>
              </a:spcBef>
            </a:pPr>
            <a:r>
              <a:rPr lang="en-US" dirty="0"/>
              <a:t>We can also be available during breaks, lunch, and after the session for additional conversations</a:t>
            </a:r>
          </a:p>
          <a:p>
            <a:pPr lvl="1"/>
            <a:r>
              <a:rPr lang="en-US" dirty="0"/>
              <a:t>Please use the chat to let us know who you’d like to talk to just before the break</a:t>
            </a:r>
          </a:p>
          <a:p>
            <a:pPr lvl="1"/>
            <a:r>
              <a:rPr lang="en-US" dirty="0"/>
              <a:t>And remember that we may need a break too</a:t>
            </a:r>
          </a:p>
          <a:p>
            <a:r>
              <a:rPr lang="en-US" dirty="0"/>
              <a:t>Also, feel free to email us at </a:t>
            </a:r>
            <a:r>
              <a:rPr lang="en-US" dirty="0">
                <a:hlinkClick r:id="rId2"/>
              </a:rPr>
              <a:t>bssw-tutorial@lists.mcs.anl.gov</a:t>
            </a:r>
            <a:endParaRPr lang="en-US" dirty="0"/>
          </a:p>
          <a:p>
            <a:pPr lvl="1"/>
            <a:r>
              <a:rPr lang="en-US" dirty="0"/>
              <a:t>The list moderator will allow your messages to be posted</a:t>
            </a:r>
          </a:p>
        </p:txBody>
      </p:sp>
    </p:spTree>
    <p:extLst>
      <p:ext uri="{BB962C8B-B14F-4D97-AF65-F5344CB8AC3E}">
        <p14:creationId xmlns:p14="http://schemas.microsoft.com/office/powerpoint/2010/main" val="36953824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2C24D-D970-4D40-8F14-D70C10A96304}"/>
              </a:ext>
            </a:extLst>
          </p:cNvPr>
          <p:cNvSpPr>
            <a:spLocks noGrp="1"/>
          </p:cNvSpPr>
          <p:nvPr>
            <p:ph type="title"/>
          </p:nvPr>
        </p:nvSpPr>
        <p:spPr/>
        <p:txBody>
          <a:bodyPr/>
          <a:lstStyle/>
          <a:p>
            <a:r>
              <a:rPr lang="en-US" dirty="0"/>
              <a:t>License, Citation and Acknowledgements</a:t>
            </a:r>
          </a:p>
        </p:txBody>
      </p:sp>
      <p:sp>
        <p:nvSpPr>
          <p:cNvPr id="3" name="Content Placeholder 2">
            <a:extLst>
              <a:ext uri="{FF2B5EF4-FFF2-40B4-BE49-F238E27FC236}">
                <a16:creationId xmlns:a16="http://schemas.microsoft.com/office/drawing/2014/main" id="{0385A3AB-B258-4D59-B407-F7D57545A163}"/>
              </a:ext>
            </a:extLst>
          </p:cNvPr>
          <p:cNvSpPr>
            <a:spLocks noGrp="1"/>
          </p:cNvSpPr>
          <p:nvPr>
            <p:ph idx="1"/>
          </p:nvPr>
        </p:nvSpPr>
        <p:spPr>
          <a:xfrm>
            <a:off x="365760" y="862719"/>
            <a:ext cx="11369809" cy="4047778"/>
          </a:xfrm>
        </p:spPr>
        <p:txBody>
          <a:bodyPr/>
          <a:lstStyle/>
          <a:p>
            <a:pPr marL="0" indent="0">
              <a:buNone/>
            </a:pPr>
            <a:r>
              <a:rPr lang="en-US" sz="2000" b="1" dirty="0"/>
              <a:t>License and Citation</a:t>
            </a:r>
          </a:p>
          <a:p>
            <a:pPr>
              <a:spcBef>
                <a:spcPts val="400"/>
              </a:spcBef>
            </a:pPr>
            <a:r>
              <a:rPr lang="en-US" sz="1600" dirty="0"/>
              <a:t>This work is licensed under a </a:t>
            </a:r>
            <a:r>
              <a:rPr lang="en-US" sz="1600" dirty="0">
                <a:hlinkClick r:id="rId2"/>
              </a:rPr>
              <a:t>Creative</a:t>
            </a:r>
            <a:r>
              <a:rPr lang="en-US" sz="1600" dirty="0">
                <a:hlinkClick r:id="rId3"/>
              </a:rPr>
              <a:t> Commons Attribution 4.0 International License</a:t>
            </a:r>
            <a:r>
              <a:rPr lang="en-US" sz="1600" dirty="0"/>
              <a:t> (CC BY 4.0).</a:t>
            </a:r>
          </a:p>
          <a:p>
            <a:pPr>
              <a:spcBef>
                <a:spcPts val="400"/>
              </a:spcBef>
            </a:pPr>
            <a:r>
              <a:rPr lang="en-US" sz="1600" b="1" dirty="0"/>
              <a:t>The requested citation the overall tutorial is: David E. Bernholdt, Anshu Dubey, Mark C. Miller, Katherine M. Riley, and James M. </a:t>
            </a:r>
            <a:r>
              <a:rPr lang="en-US" sz="1600" b="1" dirty="0" err="1"/>
              <a:t>Willenbring</a:t>
            </a:r>
            <a:r>
              <a:rPr lang="en-US" sz="1600" b="1" dirty="0"/>
              <a:t>, Software Productivity Track, in Argonne Training Program for Extreme Scale Computing (ATPESC), online. DOI: </a:t>
            </a:r>
            <a:r>
              <a:rPr lang="en-US" sz="1600" b="1" dirty="0">
                <a:hlinkClick r:id="rId4"/>
              </a:rPr>
              <a:t>10.6084/m9.figshare.12719834</a:t>
            </a:r>
            <a:endParaRPr lang="en-US" sz="1600" b="1" dirty="0"/>
          </a:p>
          <a:p>
            <a:pPr>
              <a:spcBef>
                <a:spcPts val="400"/>
              </a:spcBef>
            </a:pPr>
            <a:r>
              <a:rPr lang="en-US" sz="1600" dirty="0"/>
              <a:t>Individual modules may be cited as </a:t>
            </a:r>
            <a:r>
              <a:rPr lang="en-US" sz="1600" i="1" dirty="0"/>
              <a:t>Speaker, Module Title</a:t>
            </a:r>
            <a:r>
              <a:rPr lang="en-US" sz="1600" dirty="0"/>
              <a:t>, in Software Productivity Track…</a:t>
            </a:r>
          </a:p>
          <a:p>
            <a:pPr marL="0" indent="0">
              <a:buNone/>
            </a:pPr>
            <a:r>
              <a:rPr lang="en-US" sz="2000" b="1" dirty="0"/>
              <a:t>Acknowledgements</a:t>
            </a:r>
          </a:p>
          <a:p>
            <a:pPr>
              <a:spcBef>
                <a:spcPts val="400"/>
              </a:spcBef>
            </a:pPr>
            <a:r>
              <a:rPr lang="en-US" sz="1600" dirty="0"/>
              <a:t>Additional contributors include: Patricia Grubel, Rinku Gupta, Mike </a:t>
            </a:r>
            <a:r>
              <a:rPr lang="en-US" sz="1600" dirty="0" err="1"/>
              <a:t>Heroux</a:t>
            </a:r>
            <a:r>
              <a:rPr lang="en-US" sz="1600" dirty="0"/>
              <a:t>, Alicia </a:t>
            </a:r>
            <a:r>
              <a:rPr lang="en-US" sz="1600" dirty="0" err="1"/>
              <a:t>Klinvex</a:t>
            </a:r>
            <a:r>
              <a:rPr lang="en-US" sz="1600" dirty="0"/>
              <a:t>, Jared O’Neal, David Rogers</a:t>
            </a:r>
          </a:p>
          <a:p>
            <a:pPr>
              <a:spcBef>
                <a:spcPts val="400"/>
              </a:spcBef>
            </a:pPr>
            <a:r>
              <a:rPr lang="en-US" sz="1600" dirty="0"/>
              <a:t>This work was supported by the U.S. Department of Energy Office of Science, Office of Advanced Scientific Computing Research (ASCR), and by the </a:t>
            </a:r>
            <a:r>
              <a:rPr lang="en-US" sz="1600" dirty="0" err="1"/>
              <a:t>Exascale</a:t>
            </a:r>
            <a:r>
              <a:rPr lang="en-US" sz="1600" dirty="0"/>
              <a:t> Computing Project (17-SC-20-SC), a collaborative effort of the U.S. Department of Energy Office of Science and the National Nuclear Security Administration</a:t>
            </a:r>
            <a:r>
              <a:rPr lang="en-US" sz="1600" i="1" dirty="0"/>
              <a:t>.</a:t>
            </a:r>
            <a:endParaRPr lang="en-US" sz="1600" dirty="0"/>
          </a:p>
          <a:p>
            <a:pPr>
              <a:spcBef>
                <a:spcPts val="400"/>
              </a:spcBef>
            </a:pPr>
            <a:r>
              <a:rPr lang="en-US" sz="1600" dirty="0"/>
              <a:t>This work was performed in part at the Argonne National Laboratory, which is managed by </a:t>
            </a:r>
            <a:r>
              <a:rPr lang="en-US" sz="1600" dirty="0" err="1"/>
              <a:t>UChicago</a:t>
            </a:r>
            <a:r>
              <a:rPr lang="en-US" sz="1600" dirty="0"/>
              <a:t> Argonne, LLC for the U.S. Department of Energy under Contract No. DE-AC02-06CH11357.</a:t>
            </a:r>
          </a:p>
          <a:p>
            <a:pPr>
              <a:spcBef>
                <a:spcPts val="400"/>
              </a:spcBef>
            </a:pPr>
            <a:r>
              <a:rPr lang="en-US" sz="1600" dirty="0"/>
              <a:t>This work was performed in part at the Oak Ridge National Laboratory, which is managed by UT-Battelle, LLC for the U.S. Department of Energy under Contract No. DE-AC05-00OR22725.</a:t>
            </a:r>
          </a:p>
          <a:p>
            <a:pPr>
              <a:spcBef>
                <a:spcPts val="400"/>
              </a:spcBef>
            </a:pPr>
            <a:r>
              <a:rPr lang="en-US" sz="1600" dirty="0"/>
              <a:t>This work was performed in part at the Lawrence Livermore National Laboratory, which is managed by Lawrence Livermore National Security, LLC for the U.S. Department of Energy under Contract No. DE-AC52-07NA27344.</a:t>
            </a:r>
          </a:p>
          <a:p>
            <a:pPr>
              <a:spcBef>
                <a:spcPts val="400"/>
              </a:spcBef>
            </a:pPr>
            <a:r>
              <a:rPr lang="en-US" sz="1600" dirty="0"/>
              <a:t>This work was performed in part at Sandia National Laboratories. Sandia National Laboratories is a multi-mission laboratory managed and operated by National Technology and Engineering Solutions of Sandia, LLC., a wholly owned subsidiary of Honeywell International, Inc., for the U.S. Department of Energy’s National Nuclear Security Administration under contract DE-NA0003525.</a:t>
            </a:r>
          </a:p>
        </p:txBody>
      </p:sp>
      <p:pic>
        <p:nvPicPr>
          <p:cNvPr id="4" name="Picture 2" descr="https://licensebuttons.net/l/by/4.0/88x31.png">
            <a:extLst>
              <a:ext uri="{FF2B5EF4-FFF2-40B4-BE49-F238E27FC236}">
                <a16:creationId xmlns:a16="http://schemas.microsoft.com/office/drawing/2014/main" id="{61840015-22A0-4634-A2DE-AA05F998FD3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49254" y="570111"/>
            <a:ext cx="1661258" cy="5852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87264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DF9CC39-F70C-4872-8BAF-FDB4FE40BE11}"/>
              </a:ext>
            </a:extLst>
          </p:cNvPr>
          <p:cNvSpPr>
            <a:spLocks noGrp="1"/>
          </p:cNvSpPr>
          <p:nvPr>
            <p:ph idx="1"/>
          </p:nvPr>
        </p:nvSpPr>
        <p:spPr>
          <a:xfrm>
            <a:off x="365760" y="1313616"/>
            <a:ext cx="11369809" cy="4047778"/>
          </a:xfrm>
        </p:spPr>
        <p:txBody>
          <a:bodyPr/>
          <a:lstStyle/>
          <a:p>
            <a:pPr>
              <a:spcBef>
                <a:spcPts val="1000"/>
              </a:spcBef>
            </a:pPr>
            <a:r>
              <a:rPr lang="en-US" dirty="0"/>
              <a:t>David Bernholdt, ORNL</a:t>
            </a:r>
          </a:p>
          <a:p>
            <a:pPr>
              <a:spcBef>
                <a:spcPts val="1000"/>
              </a:spcBef>
            </a:pPr>
            <a:r>
              <a:rPr lang="en-US" dirty="0"/>
              <a:t>Anshu Dubey, ANL</a:t>
            </a:r>
          </a:p>
          <a:p>
            <a:pPr>
              <a:spcBef>
                <a:spcPts val="1000"/>
              </a:spcBef>
            </a:pPr>
            <a:r>
              <a:rPr lang="en-US" dirty="0"/>
              <a:t>Mark Miller, LLNL</a:t>
            </a:r>
          </a:p>
          <a:p>
            <a:pPr>
              <a:spcBef>
                <a:spcPts val="1000"/>
              </a:spcBef>
            </a:pPr>
            <a:r>
              <a:rPr lang="en-US" dirty="0"/>
              <a:t>Katherine Riley, ANL</a:t>
            </a:r>
          </a:p>
          <a:p>
            <a:pPr>
              <a:spcBef>
                <a:spcPts val="1000"/>
              </a:spcBef>
            </a:pPr>
            <a:r>
              <a:rPr lang="en-US" dirty="0"/>
              <a:t>James </a:t>
            </a:r>
            <a:r>
              <a:rPr lang="en-US" dirty="0" err="1"/>
              <a:t>Willenbring</a:t>
            </a:r>
            <a:r>
              <a:rPr lang="en-US" dirty="0"/>
              <a:t>, SNL</a:t>
            </a:r>
          </a:p>
          <a:p>
            <a:pPr>
              <a:spcBef>
                <a:spcPts val="3200"/>
              </a:spcBef>
            </a:pPr>
            <a:r>
              <a:rPr lang="en-US" dirty="0"/>
              <a:t>With help from: Pat Grubel, LANL; Rinku Gupta, ANL; David Rogers, ORNL</a:t>
            </a:r>
          </a:p>
          <a:p>
            <a:pPr>
              <a:spcBef>
                <a:spcPts val="3200"/>
              </a:spcBef>
            </a:pPr>
            <a:r>
              <a:rPr lang="en-US" dirty="0"/>
              <a:t>Member of the IDEAS Productivity Project: </a:t>
            </a:r>
            <a:r>
              <a:rPr lang="en-US" dirty="0">
                <a:hlinkClick r:id="rId2"/>
              </a:rPr>
              <a:t>http://ideas-productivity.org</a:t>
            </a:r>
            <a:endParaRPr lang="en-US" dirty="0"/>
          </a:p>
          <a:p>
            <a:pPr>
              <a:spcBef>
                <a:spcPts val="800"/>
              </a:spcBef>
            </a:pPr>
            <a:r>
              <a:rPr lang="en-US" b="1" dirty="0"/>
              <a:t>Focus:  Increasing CSE software productivity, quality, and sustainability</a:t>
            </a:r>
          </a:p>
        </p:txBody>
      </p:sp>
      <p:sp>
        <p:nvSpPr>
          <p:cNvPr id="2" name="Title 1">
            <a:extLst>
              <a:ext uri="{FF2B5EF4-FFF2-40B4-BE49-F238E27FC236}">
                <a16:creationId xmlns:a16="http://schemas.microsoft.com/office/drawing/2014/main" id="{D7779183-6189-461C-B4D7-638E6AB5CA5F}"/>
              </a:ext>
            </a:extLst>
          </p:cNvPr>
          <p:cNvSpPr>
            <a:spLocks noGrp="1"/>
          </p:cNvSpPr>
          <p:nvPr>
            <p:ph type="title"/>
          </p:nvPr>
        </p:nvSpPr>
        <p:spPr/>
        <p:txBody>
          <a:bodyPr/>
          <a:lstStyle/>
          <a:p>
            <a:r>
              <a:rPr lang="en-US" dirty="0"/>
              <a:t>Tutorial Instructors</a:t>
            </a:r>
          </a:p>
        </p:txBody>
      </p:sp>
      <p:grpSp>
        <p:nvGrpSpPr>
          <p:cNvPr id="15" name="Group 14">
            <a:extLst>
              <a:ext uri="{FF2B5EF4-FFF2-40B4-BE49-F238E27FC236}">
                <a16:creationId xmlns:a16="http://schemas.microsoft.com/office/drawing/2014/main" id="{4EDC30D4-7026-4A5F-AA8F-29CA0C425D2A}"/>
              </a:ext>
            </a:extLst>
          </p:cNvPr>
          <p:cNvGrpSpPr/>
          <p:nvPr/>
        </p:nvGrpSpPr>
        <p:grpSpPr>
          <a:xfrm>
            <a:off x="4919509" y="1074885"/>
            <a:ext cx="997822" cy="1543076"/>
            <a:chOff x="5595501" y="514448"/>
            <a:chExt cx="997822" cy="1543076"/>
          </a:xfrm>
        </p:grpSpPr>
        <p:pic>
          <p:nvPicPr>
            <p:cNvPr id="16" name="Picture 15">
              <a:extLst>
                <a:ext uri="{FF2B5EF4-FFF2-40B4-BE49-F238E27FC236}">
                  <a16:creationId xmlns:a16="http://schemas.microsoft.com/office/drawing/2014/main" id="{614FA307-4CB6-4F32-B5E0-7E81172D4A36}"/>
                </a:ext>
              </a:extLst>
            </p:cNvPr>
            <p:cNvPicPr>
              <a:picLocks noChangeAspect="1"/>
            </p:cNvPicPr>
            <p:nvPr/>
          </p:nvPicPr>
          <p:blipFill rotWithShape="1">
            <a:blip r:embed="rId3"/>
            <a:srcRect l="13222" t="5312" r="18595" b="32928"/>
            <a:stretch/>
          </p:blipFill>
          <p:spPr>
            <a:xfrm>
              <a:off x="5595501" y="514448"/>
              <a:ext cx="997822" cy="1205090"/>
            </a:xfrm>
            <a:prstGeom prst="rect">
              <a:avLst/>
            </a:prstGeom>
          </p:spPr>
        </p:pic>
        <p:sp>
          <p:nvSpPr>
            <p:cNvPr id="18" name="TextBox 17">
              <a:extLst>
                <a:ext uri="{FF2B5EF4-FFF2-40B4-BE49-F238E27FC236}">
                  <a16:creationId xmlns:a16="http://schemas.microsoft.com/office/drawing/2014/main" id="{58B330FD-90AE-4946-AA4B-CA68C57F1A81}"/>
                </a:ext>
              </a:extLst>
            </p:cNvPr>
            <p:cNvSpPr txBox="1"/>
            <p:nvPr/>
          </p:nvSpPr>
          <p:spPr>
            <a:xfrm>
              <a:off x="5707127" y="1715892"/>
              <a:ext cx="774571" cy="341632"/>
            </a:xfrm>
            <a:prstGeom prst="rect">
              <a:avLst/>
            </a:prstGeom>
            <a:noFill/>
          </p:spPr>
          <p:txBody>
            <a:bodyPr wrap="none" rtlCol="0">
              <a:spAutoFit/>
            </a:bodyPr>
            <a:lstStyle/>
            <a:p>
              <a:pPr algn="ctr">
                <a:lnSpc>
                  <a:spcPct val="90000"/>
                </a:lnSpc>
              </a:pPr>
              <a:r>
                <a:rPr lang="en-US" dirty="0"/>
                <a:t>David</a:t>
              </a:r>
            </a:p>
          </p:txBody>
        </p:sp>
      </p:grpSp>
      <p:sp>
        <p:nvSpPr>
          <p:cNvPr id="25" name="Rectangle 24">
            <a:extLst>
              <a:ext uri="{FF2B5EF4-FFF2-40B4-BE49-F238E27FC236}">
                <a16:creationId xmlns:a16="http://schemas.microsoft.com/office/drawing/2014/main" id="{1005C4A7-E5FB-4051-8380-7C6A30014B96}"/>
              </a:ext>
            </a:extLst>
          </p:cNvPr>
          <p:cNvSpPr/>
          <p:nvPr/>
        </p:nvSpPr>
        <p:spPr>
          <a:xfrm>
            <a:off x="4957550" y="1629084"/>
            <a:ext cx="996696" cy="1197864"/>
          </a:xfrm>
          <a:prstGeom prst="rect">
            <a:avLst/>
          </a:prstGeom>
          <a:no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grpSp>
        <p:nvGrpSpPr>
          <p:cNvPr id="14" name="Group 13">
            <a:extLst>
              <a:ext uri="{FF2B5EF4-FFF2-40B4-BE49-F238E27FC236}">
                <a16:creationId xmlns:a16="http://schemas.microsoft.com/office/drawing/2014/main" id="{BF383243-AC24-4C10-9620-C74BFE6DDDBB}"/>
              </a:ext>
            </a:extLst>
          </p:cNvPr>
          <p:cNvGrpSpPr/>
          <p:nvPr/>
        </p:nvGrpSpPr>
        <p:grpSpPr>
          <a:xfrm>
            <a:off x="7508762" y="1033685"/>
            <a:ext cx="997822" cy="1539968"/>
            <a:chOff x="7206012" y="513489"/>
            <a:chExt cx="997822" cy="1539968"/>
          </a:xfrm>
        </p:grpSpPr>
        <p:pic>
          <p:nvPicPr>
            <p:cNvPr id="5" name="Picture 4" descr="A person smiling for the camera&#10;&#10;Description automatically generated">
              <a:extLst>
                <a:ext uri="{FF2B5EF4-FFF2-40B4-BE49-F238E27FC236}">
                  <a16:creationId xmlns:a16="http://schemas.microsoft.com/office/drawing/2014/main" id="{E115E5B2-BB67-4A80-9BD7-1EF8EB353A96}"/>
                </a:ext>
              </a:extLst>
            </p:cNvPr>
            <p:cNvPicPr>
              <a:picLocks noChangeAspect="1"/>
            </p:cNvPicPr>
            <p:nvPr/>
          </p:nvPicPr>
          <p:blipFill rotWithShape="1">
            <a:blip r:embed="rId4">
              <a:extLst>
                <a:ext uri="{28A0092B-C50C-407E-A947-70E740481C1C}">
                  <a14:useLocalDpi xmlns:a14="http://schemas.microsoft.com/office/drawing/2010/main" val="0"/>
                </a:ext>
              </a:extLst>
            </a:blip>
            <a:srcRect l="5462" r="7118"/>
            <a:stretch/>
          </p:blipFill>
          <p:spPr>
            <a:xfrm>
              <a:off x="7206012" y="513489"/>
              <a:ext cx="997822" cy="1207008"/>
            </a:xfrm>
            <a:prstGeom prst="rect">
              <a:avLst/>
            </a:prstGeom>
          </p:spPr>
        </p:pic>
        <p:sp>
          <p:nvSpPr>
            <p:cNvPr id="19" name="TextBox 18">
              <a:extLst>
                <a:ext uri="{FF2B5EF4-FFF2-40B4-BE49-F238E27FC236}">
                  <a16:creationId xmlns:a16="http://schemas.microsoft.com/office/drawing/2014/main" id="{55FEC4F2-AB39-4BC0-9A24-61C93B772F11}"/>
                </a:ext>
              </a:extLst>
            </p:cNvPr>
            <p:cNvSpPr txBox="1"/>
            <p:nvPr/>
          </p:nvSpPr>
          <p:spPr>
            <a:xfrm>
              <a:off x="7285578" y="1711825"/>
              <a:ext cx="838691" cy="341632"/>
            </a:xfrm>
            <a:prstGeom prst="rect">
              <a:avLst/>
            </a:prstGeom>
            <a:noFill/>
          </p:spPr>
          <p:txBody>
            <a:bodyPr wrap="none" rtlCol="0">
              <a:spAutoFit/>
            </a:bodyPr>
            <a:lstStyle/>
            <a:p>
              <a:pPr algn="ctr">
                <a:lnSpc>
                  <a:spcPct val="90000"/>
                </a:lnSpc>
              </a:pPr>
              <a:r>
                <a:rPr lang="en-US" dirty="0"/>
                <a:t>Anshu</a:t>
              </a:r>
            </a:p>
          </p:txBody>
        </p:sp>
      </p:grpSp>
      <p:grpSp>
        <p:nvGrpSpPr>
          <p:cNvPr id="26" name="Group 25">
            <a:extLst>
              <a:ext uri="{FF2B5EF4-FFF2-40B4-BE49-F238E27FC236}">
                <a16:creationId xmlns:a16="http://schemas.microsoft.com/office/drawing/2014/main" id="{151C3F08-3FF4-4944-8462-7DC589BF54F6}"/>
              </a:ext>
            </a:extLst>
          </p:cNvPr>
          <p:cNvGrpSpPr/>
          <p:nvPr/>
        </p:nvGrpSpPr>
        <p:grpSpPr>
          <a:xfrm>
            <a:off x="6126988" y="2129523"/>
            <a:ext cx="1172117" cy="1548640"/>
            <a:chOff x="6611641" y="2281949"/>
            <a:chExt cx="1172117" cy="1548640"/>
          </a:xfrm>
        </p:grpSpPr>
        <p:pic>
          <p:nvPicPr>
            <p:cNvPr id="10" name="Picture 9" descr="A person smiling for the camera&#10;&#10;Description automatically generated">
              <a:extLst>
                <a:ext uri="{FF2B5EF4-FFF2-40B4-BE49-F238E27FC236}">
                  <a16:creationId xmlns:a16="http://schemas.microsoft.com/office/drawing/2014/main" id="{618D9F43-2AEF-49F1-98B5-780BB7C5FA8F}"/>
                </a:ext>
              </a:extLst>
            </p:cNvPr>
            <p:cNvPicPr>
              <a:picLocks noChangeAspect="1"/>
            </p:cNvPicPr>
            <p:nvPr/>
          </p:nvPicPr>
          <p:blipFill rotWithShape="1">
            <a:blip r:embed="rId5">
              <a:extLst>
                <a:ext uri="{28A0092B-C50C-407E-A947-70E740481C1C}">
                  <a14:useLocalDpi xmlns:a14="http://schemas.microsoft.com/office/drawing/2010/main" val="0"/>
                </a:ext>
              </a:extLst>
            </a:blip>
            <a:srcRect l="8650" r="8680"/>
            <a:stretch/>
          </p:blipFill>
          <p:spPr>
            <a:xfrm>
              <a:off x="6698788" y="2281949"/>
              <a:ext cx="997822" cy="1207008"/>
            </a:xfrm>
            <a:prstGeom prst="rect">
              <a:avLst/>
            </a:prstGeom>
          </p:spPr>
        </p:pic>
        <p:sp>
          <p:nvSpPr>
            <p:cNvPr id="21" name="TextBox 20">
              <a:extLst>
                <a:ext uri="{FF2B5EF4-FFF2-40B4-BE49-F238E27FC236}">
                  <a16:creationId xmlns:a16="http://schemas.microsoft.com/office/drawing/2014/main" id="{1BA4C1D1-7F33-476C-96A6-F4D2268C9ED1}"/>
                </a:ext>
              </a:extLst>
            </p:cNvPr>
            <p:cNvSpPr txBox="1"/>
            <p:nvPr/>
          </p:nvSpPr>
          <p:spPr>
            <a:xfrm>
              <a:off x="6611641" y="3488957"/>
              <a:ext cx="1172117" cy="341632"/>
            </a:xfrm>
            <a:prstGeom prst="rect">
              <a:avLst/>
            </a:prstGeom>
            <a:noFill/>
          </p:spPr>
          <p:txBody>
            <a:bodyPr wrap="none" rtlCol="0">
              <a:spAutoFit/>
            </a:bodyPr>
            <a:lstStyle/>
            <a:p>
              <a:pPr algn="ctr">
                <a:lnSpc>
                  <a:spcPct val="90000"/>
                </a:lnSpc>
              </a:pPr>
              <a:r>
                <a:rPr lang="en-US" dirty="0"/>
                <a:t>Katherine</a:t>
              </a:r>
            </a:p>
          </p:txBody>
        </p:sp>
      </p:grpSp>
      <p:grpSp>
        <p:nvGrpSpPr>
          <p:cNvPr id="13" name="Group 12">
            <a:extLst>
              <a:ext uri="{FF2B5EF4-FFF2-40B4-BE49-F238E27FC236}">
                <a16:creationId xmlns:a16="http://schemas.microsoft.com/office/drawing/2014/main" id="{9C567382-BCA0-4B89-8636-7B36059586C1}"/>
              </a:ext>
            </a:extLst>
          </p:cNvPr>
          <p:cNvGrpSpPr/>
          <p:nvPr/>
        </p:nvGrpSpPr>
        <p:grpSpPr>
          <a:xfrm>
            <a:off x="9891505" y="1025520"/>
            <a:ext cx="965606" cy="1545411"/>
            <a:chOff x="9127826" y="513489"/>
            <a:chExt cx="965606" cy="1545411"/>
          </a:xfrm>
        </p:grpSpPr>
        <p:pic>
          <p:nvPicPr>
            <p:cNvPr id="12" name="Picture 11" descr="A person wearing glasses and smiling at the camera&#10;&#10;Description automatically generated">
              <a:extLst>
                <a:ext uri="{FF2B5EF4-FFF2-40B4-BE49-F238E27FC236}">
                  <a16:creationId xmlns:a16="http://schemas.microsoft.com/office/drawing/2014/main" id="{7C0AB3E9-C682-4213-8EF8-EA9A85BCA16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127826" y="513489"/>
              <a:ext cx="965606" cy="1207008"/>
            </a:xfrm>
            <a:prstGeom prst="rect">
              <a:avLst/>
            </a:prstGeom>
          </p:spPr>
        </p:pic>
        <p:sp>
          <p:nvSpPr>
            <p:cNvPr id="22" name="TextBox 21">
              <a:extLst>
                <a:ext uri="{FF2B5EF4-FFF2-40B4-BE49-F238E27FC236}">
                  <a16:creationId xmlns:a16="http://schemas.microsoft.com/office/drawing/2014/main" id="{B00EFDA5-F775-4D11-BFFB-F6BC3F5CD67E}"/>
                </a:ext>
              </a:extLst>
            </p:cNvPr>
            <p:cNvSpPr txBox="1"/>
            <p:nvPr/>
          </p:nvSpPr>
          <p:spPr>
            <a:xfrm>
              <a:off x="9261816" y="1717268"/>
              <a:ext cx="697627" cy="341632"/>
            </a:xfrm>
            <a:prstGeom prst="rect">
              <a:avLst/>
            </a:prstGeom>
            <a:noFill/>
          </p:spPr>
          <p:txBody>
            <a:bodyPr wrap="none" rtlCol="0">
              <a:spAutoFit/>
            </a:bodyPr>
            <a:lstStyle/>
            <a:p>
              <a:pPr algn="ctr">
                <a:lnSpc>
                  <a:spcPct val="90000"/>
                </a:lnSpc>
              </a:pPr>
              <a:r>
                <a:rPr lang="en-US" dirty="0"/>
                <a:t>Mark</a:t>
              </a:r>
            </a:p>
          </p:txBody>
        </p:sp>
      </p:grpSp>
      <p:grpSp>
        <p:nvGrpSpPr>
          <p:cNvPr id="27" name="Group 26">
            <a:extLst>
              <a:ext uri="{FF2B5EF4-FFF2-40B4-BE49-F238E27FC236}">
                <a16:creationId xmlns:a16="http://schemas.microsoft.com/office/drawing/2014/main" id="{B0856961-A2FB-42F2-8BC9-D5D11053FC8E}"/>
              </a:ext>
            </a:extLst>
          </p:cNvPr>
          <p:cNvGrpSpPr/>
          <p:nvPr/>
        </p:nvGrpSpPr>
        <p:grpSpPr>
          <a:xfrm>
            <a:off x="8716241" y="2126007"/>
            <a:ext cx="965606" cy="1548640"/>
            <a:chOff x="8855956" y="2281949"/>
            <a:chExt cx="965606" cy="1548640"/>
          </a:xfrm>
        </p:grpSpPr>
        <p:pic>
          <p:nvPicPr>
            <p:cNvPr id="8" name="Picture 7" descr="A person smiling for the camera&#10;&#10;Description automatically generated">
              <a:extLst>
                <a:ext uri="{FF2B5EF4-FFF2-40B4-BE49-F238E27FC236}">
                  <a16:creationId xmlns:a16="http://schemas.microsoft.com/office/drawing/2014/main" id="{1693E785-26EE-4960-839B-C4C50B890A13}"/>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3104" r="3872"/>
            <a:stretch/>
          </p:blipFill>
          <p:spPr>
            <a:xfrm>
              <a:off x="8855956" y="2281949"/>
              <a:ext cx="965606" cy="1207008"/>
            </a:xfrm>
            <a:prstGeom prst="rect">
              <a:avLst/>
            </a:prstGeom>
          </p:spPr>
        </p:pic>
        <p:sp>
          <p:nvSpPr>
            <p:cNvPr id="23" name="TextBox 22">
              <a:extLst>
                <a:ext uri="{FF2B5EF4-FFF2-40B4-BE49-F238E27FC236}">
                  <a16:creationId xmlns:a16="http://schemas.microsoft.com/office/drawing/2014/main" id="{F91EBD0E-9E09-4AA2-8A96-27F1CD5E0CB4}"/>
                </a:ext>
              </a:extLst>
            </p:cNvPr>
            <p:cNvSpPr txBox="1"/>
            <p:nvPr/>
          </p:nvSpPr>
          <p:spPr>
            <a:xfrm>
              <a:off x="9066889" y="3488957"/>
              <a:ext cx="543740" cy="341632"/>
            </a:xfrm>
            <a:prstGeom prst="rect">
              <a:avLst/>
            </a:prstGeom>
            <a:noFill/>
          </p:spPr>
          <p:txBody>
            <a:bodyPr wrap="none" rtlCol="0">
              <a:spAutoFit/>
            </a:bodyPr>
            <a:lstStyle/>
            <a:p>
              <a:pPr algn="ctr">
                <a:lnSpc>
                  <a:spcPct val="90000"/>
                </a:lnSpc>
              </a:pPr>
              <a:r>
                <a:rPr lang="en-US" dirty="0"/>
                <a:t>Jim</a:t>
              </a:r>
            </a:p>
          </p:txBody>
        </p:sp>
      </p:grpSp>
    </p:spTree>
    <p:extLst>
      <p:ext uri="{BB962C8B-B14F-4D97-AF65-F5344CB8AC3E}">
        <p14:creationId xmlns:p14="http://schemas.microsoft.com/office/powerpoint/2010/main" val="3971597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71C927-A5F5-4219-9D1F-E4783D63981C}"/>
              </a:ext>
            </a:extLst>
          </p:cNvPr>
          <p:cNvSpPr>
            <a:spLocks noGrp="1"/>
          </p:cNvSpPr>
          <p:nvPr>
            <p:ph type="title"/>
          </p:nvPr>
        </p:nvSpPr>
        <p:spPr/>
        <p:txBody>
          <a:bodyPr/>
          <a:lstStyle/>
          <a:p>
            <a:r>
              <a:rPr lang="en-US" dirty="0"/>
              <a:t>The IDEAS-ECP team works with the ECP community to improve developer productivity and software sustainability as key aspects of increasing overall scientific productivity</a:t>
            </a:r>
          </a:p>
        </p:txBody>
      </p:sp>
      <p:grpSp>
        <p:nvGrpSpPr>
          <p:cNvPr id="4" name="Google Shape;57;p9">
            <a:extLst>
              <a:ext uri="{FF2B5EF4-FFF2-40B4-BE49-F238E27FC236}">
                <a16:creationId xmlns:a16="http://schemas.microsoft.com/office/drawing/2014/main" id="{6A897040-C4A6-4C52-B631-9761F7020CC4}"/>
              </a:ext>
            </a:extLst>
          </p:cNvPr>
          <p:cNvGrpSpPr/>
          <p:nvPr/>
        </p:nvGrpSpPr>
        <p:grpSpPr>
          <a:xfrm>
            <a:off x="546678" y="1820375"/>
            <a:ext cx="11687727" cy="4447977"/>
            <a:chOff x="1841432" y="2034774"/>
            <a:chExt cx="9035635" cy="3438676"/>
          </a:xfrm>
        </p:grpSpPr>
        <p:grpSp>
          <p:nvGrpSpPr>
            <p:cNvPr id="5" name="Google Shape;58;p9">
              <a:extLst>
                <a:ext uri="{FF2B5EF4-FFF2-40B4-BE49-F238E27FC236}">
                  <a16:creationId xmlns:a16="http://schemas.microsoft.com/office/drawing/2014/main" id="{CCA80A9C-C8C1-4B5A-9AB3-13E6B4582831}"/>
                </a:ext>
              </a:extLst>
            </p:cNvPr>
            <p:cNvGrpSpPr/>
            <p:nvPr/>
          </p:nvGrpSpPr>
          <p:grpSpPr>
            <a:xfrm>
              <a:off x="1841432" y="2034774"/>
              <a:ext cx="9035635" cy="3438676"/>
              <a:chOff x="350089" y="1704823"/>
              <a:chExt cx="9035635" cy="3438676"/>
            </a:xfrm>
          </p:grpSpPr>
          <p:sp>
            <p:nvSpPr>
              <p:cNvPr id="15" name="Google Shape;59;p9">
                <a:extLst>
                  <a:ext uri="{FF2B5EF4-FFF2-40B4-BE49-F238E27FC236}">
                    <a16:creationId xmlns:a16="http://schemas.microsoft.com/office/drawing/2014/main" id="{E3CE3542-F229-4858-ADBE-FE4659D2D367}"/>
                  </a:ext>
                </a:extLst>
              </p:cNvPr>
              <p:cNvSpPr/>
              <p:nvPr/>
            </p:nvSpPr>
            <p:spPr>
              <a:xfrm>
                <a:off x="3592800" y="3391840"/>
                <a:ext cx="680399" cy="822591"/>
              </a:xfrm>
              <a:custGeom>
                <a:avLst/>
                <a:gdLst/>
                <a:ahLst/>
                <a:cxnLst/>
                <a:rect l="l" t="t" r="r" b="b"/>
                <a:pathLst>
                  <a:path w="120000" h="120000" extrusionOk="0">
                    <a:moveTo>
                      <a:pt x="0" y="0"/>
                    </a:moveTo>
                    <a:cubicBezTo>
                      <a:pt x="120000" y="0"/>
                      <a:pt x="120000" y="0"/>
                      <a:pt x="120000" y="0"/>
                    </a:cubicBezTo>
                    <a:cubicBezTo>
                      <a:pt x="120000" y="120000"/>
                      <a:pt x="120000" y="120000"/>
                      <a:pt x="120000" y="120000"/>
                    </a:cubicBezTo>
                    <a:cubicBezTo>
                      <a:pt x="53189" y="120000"/>
                      <a:pt x="53189" y="120000"/>
                      <a:pt x="53189" y="120000"/>
                    </a:cubicBezTo>
                    <a:cubicBezTo>
                      <a:pt x="44432" y="120000"/>
                      <a:pt x="37621" y="114476"/>
                      <a:pt x="37621" y="107698"/>
                    </a:cubicBezTo>
                    <a:cubicBezTo>
                      <a:pt x="37621" y="85104"/>
                      <a:pt x="37621" y="85104"/>
                      <a:pt x="37621" y="85104"/>
                    </a:cubicBezTo>
                    <a:cubicBezTo>
                      <a:pt x="37621" y="54225"/>
                      <a:pt x="24000" y="24351"/>
                      <a:pt x="0" y="0"/>
                    </a:cubicBezTo>
                    <a:close/>
                  </a:path>
                </a:pathLst>
              </a:custGeom>
              <a:gradFill>
                <a:gsLst>
                  <a:gs pos="0">
                    <a:srgbClr val="F5D0D0"/>
                  </a:gs>
                  <a:gs pos="100000">
                    <a:srgbClr val="D96868"/>
                  </a:gs>
                </a:gsLst>
                <a:path path="circle">
                  <a:fillToRect l="50000" t="50000" r="50000" b="50000"/>
                </a:path>
                <a:tileRect/>
              </a:gradFill>
              <a:ln>
                <a:noFill/>
              </a:ln>
              <a:effectLst>
                <a:outerShdw blurRad="57785" dist="33020" dir="3180000" algn="ctr">
                  <a:srgbClr val="000000">
                    <a:alpha val="29411"/>
                  </a:srgbClr>
                </a:outerShdw>
              </a:effectLst>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16" name="Google Shape;60;p9">
                <a:extLst>
                  <a:ext uri="{FF2B5EF4-FFF2-40B4-BE49-F238E27FC236}">
                    <a16:creationId xmlns:a16="http://schemas.microsoft.com/office/drawing/2014/main" id="{65BF9471-F37C-4266-B1A2-254E140DE8B0}"/>
                  </a:ext>
                </a:extLst>
              </p:cNvPr>
              <p:cNvSpPr/>
              <p:nvPr/>
            </p:nvSpPr>
            <p:spPr>
              <a:xfrm>
                <a:off x="3209455" y="1807379"/>
                <a:ext cx="1063800" cy="729600"/>
              </a:xfrm>
              <a:custGeom>
                <a:avLst/>
                <a:gdLst/>
                <a:ahLst/>
                <a:cxnLst/>
                <a:rect l="l" t="t" r="r" b="b"/>
                <a:pathLst>
                  <a:path w="120000" h="120000" extrusionOk="0">
                    <a:moveTo>
                      <a:pt x="120000" y="0"/>
                    </a:moveTo>
                    <a:cubicBezTo>
                      <a:pt x="120000" y="120000"/>
                      <a:pt x="120000" y="120000"/>
                      <a:pt x="120000" y="120000"/>
                    </a:cubicBezTo>
                    <a:cubicBezTo>
                      <a:pt x="0" y="120000"/>
                      <a:pt x="0" y="120000"/>
                      <a:pt x="0" y="120000"/>
                    </a:cubicBezTo>
                    <a:cubicBezTo>
                      <a:pt x="13056" y="53750"/>
                      <a:pt x="61761" y="3250"/>
                      <a:pt x="120000" y="0"/>
                    </a:cubicBezTo>
                    <a:close/>
                  </a:path>
                </a:pathLst>
              </a:custGeom>
              <a:gradFill>
                <a:gsLst>
                  <a:gs pos="0">
                    <a:srgbClr val="FFF6DB"/>
                  </a:gs>
                  <a:gs pos="100000">
                    <a:srgbClr val="FAD25C"/>
                  </a:gs>
                </a:gsLst>
                <a:path path="circle">
                  <a:fillToRect l="50000" t="50000" r="50000" b="50000"/>
                </a:path>
                <a:tileRect/>
              </a:grad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17" name="Google Shape;61;p9">
                <a:extLst>
                  <a:ext uri="{FF2B5EF4-FFF2-40B4-BE49-F238E27FC236}">
                    <a16:creationId xmlns:a16="http://schemas.microsoft.com/office/drawing/2014/main" id="{B075FB73-AD5D-4E9C-B58A-C3EE7639D93B}"/>
                  </a:ext>
                </a:extLst>
              </p:cNvPr>
              <p:cNvSpPr/>
              <p:nvPr/>
            </p:nvSpPr>
            <p:spPr>
              <a:xfrm>
                <a:off x="3201504" y="2527575"/>
                <a:ext cx="1071695" cy="807900"/>
              </a:xfrm>
              <a:custGeom>
                <a:avLst/>
                <a:gdLst/>
                <a:ahLst/>
                <a:cxnLst/>
                <a:rect l="l" t="t" r="r" b="b"/>
                <a:pathLst>
                  <a:path w="120000" h="120000" extrusionOk="0">
                    <a:moveTo>
                      <a:pt x="120000" y="0"/>
                    </a:moveTo>
                    <a:cubicBezTo>
                      <a:pt x="120000" y="120000"/>
                      <a:pt x="120000" y="120000"/>
                      <a:pt x="120000" y="120000"/>
                    </a:cubicBezTo>
                    <a:cubicBezTo>
                      <a:pt x="36040" y="120000"/>
                      <a:pt x="36040" y="120000"/>
                      <a:pt x="36040" y="120000"/>
                    </a:cubicBezTo>
                    <a:cubicBezTo>
                      <a:pt x="36040" y="120000"/>
                      <a:pt x="36040" y="120000"/>
                      <a:pt x="36040" y="120000"/>
                    </a:cubicBezTo>
                    <a:cubicBezTo>
                      <a:pt x="14295" y="94809"/>
                      <a:pt x="805" y="60458"/>
                      <a:pt x="201" y="22671"/>
                    </a:cubicBezTo>
                    <a:cubicBezTo>
                      <a:pt x="0" y="15114"/>
                      <a:pt x="604" y="7328"/>
                      <a:pt x="1409" y="0"/>
                    </a:cubicBezTo>
                    <a:lnTo>
                      <a:pt x="120000" y="0"/>
                    </a:lnTo>
                    <a:close/>
                  </a:path>
                </a:pathLst>
              </a:custGeom>
              <a:gradFill>
                <a:gsLst>
                  <a:gs pos="0">
                    <a:srgbClr val="FFF6DB"/>
                  </a:gs>
                  <a:gs pos="100000">
                    <a:srgbClr val="FAD25C"/>
                  </a:gs>
                </a:gsLst>
                <a:path path="circle">
                  <a:fillToRect l="50000" t="50000" r="50000" b="50000"/>
                </a:path>
                <a:tileRect/>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chemeClr val="dk1"/>
                  </a:solidFill>
                  <a:latin typeface="Calibri"/>
                  <a:ea typeface="Calibri"/>
                  <a:cs typeface="Calibri"/>
                  <a:sym typeface="Calibri"/>
                </a:endParaRPr>
              </a:p>
            </p:txBody>
          </p:sp>
          <p:sp>
            <p:nvSpPr>
              <p:cNvPr id="18" name="Google Shape;62;p9">
                <a:extLst>
                  <a:ext uri="{FF2B5EF4-FFF2-40B4-BE49-F238E27FC236}">
                    <a16:creationId xmlns:a16="http://schemas.microsoft.com/office/drawing/2014/main" id="{F62FEA18-C8AB-466F-BC92-A1E77A93DBC7}"/>
                  </a:ext>
                </a:extLst>
              </p:cNvPr>
              <p:cNvSpPr/>
              <p:nvPr/>
            </p:nvSpPr>
            <p:spPr>
              <a:xfrm>
                <a:off x="4340752" y="3391840"/>
                <a:ext cx="711623" cy="822891"/>
              </a:xfrm>
              <a:custGeom>
                <a:avLst/>
                <a:gdLst/>
                <a:ahLst/>
                <a:cxnLst/>
                <a:rect l="l" t="t" r="r" b="b"/>
                <a:pathLst>
                  <a:path w="120000" h="120000" extrusionOk="0">
                    <a:moveTo>
                      <a:pt x="0" y="0"/>
                    </a:moveTo>
                    <a:cubicBezTo>
                      <a:pt x="119999" y="0"/>
                      <a:pt x="119999" y="0"/>
                      <a:pt x="119999" y="0"/>
                    </a:cubicBezTo>
                    <a:cubicBezTo>
                      <a:pt x="95741" y="24602"/>
                      <a:pt x="82156" y="54728"/>
                      <a:pt x="82156" y="86108"/>
                    </a:cubicBezTo>
                    <a:cubicBezTo>
                      <a:pt x="82156" y="107698"/>
                      <a:pt x="82156" y="107698"/>
                      <a:pt x="82156" y="107698"/>
                    </a:cubicBezTo>
                    <a:cubicBezTo>
                      <a:pt x="82156" y="114476"/>
                      <a:pt x="75363" y="120000"/>
                      <a:pt x="66630" y="120000"/>
                    </a:cubicBezTo>
                    <a:cubicBezTo>
                      <a:pt x="0" y="120000"/>
                      <a:pt x="0" y="120000"/>
                      <a:pt x="0" y="120000"/>
                    </a:cubicBezTo>
                    <a:lnTo>
                      <a:pt x="0" y="0"/>
                    </a:lnTo>
                    <a:close/>
                  </a:path>
                </a:pathLst>
              </a:custGeom>
              <a:gradFill>
                <a:gsLst>
                  <a:gs pos="0">
                    <a:srgbClr val="DFE9FB"/>
                  </a:gs>
                  <a:gs pos="100000">
                    <a:srgbClr val="6E9BE7"/>
                  </a:gs>
                </a:gsLst>
                <a:path path="circle">
                  <a:fillToRect l="50000" t="50000" r="50000" b="50000"/>
                </a:path>
                <a:tileRect/>
              </a:gradFill>
              <a:ln>
                <a:noFill/>
              </a:ln>
              <a:effectLst>
                <a:outerShdw blurRad="57785" dist="33020" dir="3180000" algn="ctr">
                  <a:srgbClr val="000000">
                    <a:alpha val="29411"/>
                  </a:srgbClr>
                </a:outerShdw>
              </a:effectLst>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19" name="Google Shape;63;p9">
                <a:extLst>
                  <a:ext uri="{FF2B5EF4-FFF2-40B4-BE49-F238E27FC236}">
                    <a16:creationId xmlns:a16="http://schemas.microsoft.com/office/drawing/2014/main" id="{C548DFF7-632D-4E27-9D01-E18C8DD0B391}"/>
                  </a:ext>
                </a:extLst>
              </p:cNvPr>
              <p:cNvSpPr/>
              <p:nvPr/>
            </p:nvSpPr>
            <p:spPr>
              <a:xfrm>
                <a:off x="3804897" y="4268134"/>
                <a:ext cx="1035600" cy="129300"/>
              </a:xfrm>
              <a:custGeom>
                <a:avLst/>
                <a:gdLst/>
                <a:ahLst/>
                <a:cxnLst/>
                <a:rect l="l" t="t" r="r" b="b"/>
                <a:pathLst>
                  <a:path w="120000" h="120000" extrusionOk="0">
                    <a:moveTo>
                      <a:pt x="9148" y="120000"/>
                    </a:moveTo>
                    <a:cubicBezTo>
                      <a:pt x="110851" y="120000"/>
                      <a:pt x="110851" y="120000"/>
                      <a:pt x="110851" y="120000"/>
                    </a:cubicBezTo>
                    <a:cubicBezTo>
                      <a:pt x="115957" y="120000"/>
                      <a:pt x="120000" y="93176"/>
                      <a:pt x="120000" y="59294"/>
                    </a:cubicBezTo>
                    <a:cubicBezTo>
                      <a:pt x="120000" y="26823"/>
                      <a:pt x="115957" y="0"/>
                      <a:pt x="110851" y="0"/>
                    </a:cubicBezTo>
                    <a:cubicBezTo>
                      <a:pt x="9148" y="0"/>
                      <a:pt x="9148" y="0"/>
                      <a:pt x="9148" y="0"/>
                    </a:cubicBezTo>
                    <a:cubicBezTo>
                      <a:pt x="4042" y="0"/>
                      <a:pt x="0" y="26823"/>
                      <a:pt x="0" y="59294"/>
                    </a:cubicBezTo>
                    <a:cubicBezTo>
                      <a:pt x="0" y="93176"/>
                      <a:pt x="4042" y="120000"/>
                      <a:pt x="9148" y="120000"/>
                    </a:cubicBezTo>
                    <a:close/>
                  </a:path>
                </a:pathLst>
              </a:custGeom>
              <a:gradFill>
                <a:gsLst>
                  <a:gs pos="0">
                    <a:srgbClr val="1077D2"/>
                  </a:gs>
                  <a:gs pos="100000">
                    <a:srgbClr val="093153"/>
                  </a:gs>
                </a:gsLst>
                <a:path path="circle">
                  <a:fillToRect l="50000" t="50000" r="50000" b="50000"/>
                </a:path>
                <a:tileRect/>
              </a:gradFill>
              <a:ln w="9525" cap="flat" cmpd="sng">
                <a:solidFill>
                  <a:srgbClr val="66666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20" name="Google Shape;64;p9">
                <a:extLst>
                  <a:ext uri="{FF2B5EF4-FFF2-40B4-BE49-F238E27FC236}">
                    <a16:creationId xmlns:a16="http://schemas.microsoft.com/office/drawing/2014/main" id="{EC602690-6693-4160-8A19-586B228ED72C}"/>
                  </a:ext>
                </a:extLst>
              </p:cNvPr>
              <p:cNvSpPr/>
              <p:nvPr/>
            </p:nvSpPr>
            <p:spPr>
              <a:xfrm>
                <a:off x="3804897" y="4441625"/>
                <a:ext cx="1035600" cy="128400"/>
              </a:xfrm>
              <a:custGeom>
                <a:avLst/>
                <a:gdLst/>
                <a:ahLst/>
                <a:cxnLst/>
                <a:rect l="l" t="t" r="r" b="b"/>
                <a:pathLst>
                  <a:path w="120000" h="120000" extrusionOk="0">
                    <a:moveTo>
                      <a:pt x="110851" y="0"/>
                    </a:moveTo>
                    <a:cubicBezTo>
                      <a:pt x="9148" y="0"/>
                      <a:pt x="9148" y="0"/>
                      <a:pt x="9148" y="0"/>
                    </a:cubicBezTo>
                    <a:cubicBezTo>
                      <a:pt x="4042" y="0"/>
                      <a:pt x="0" y="26823"/>
                      <a:pt x="0" y="60705"/>
                    </a:cubicBezTo>
                    <a:cubicBezTo>
                      <a:pt x="0" y="93176"/>
                      <a:pt x="4042" y="120000"/>
                      <a:pt x="9148" y="120000"/>
                    </a:cubicBezTo>
                    <a:cubicBezTo>
                      <a:pt x="110851" y="120000"/>
                      <a:pt x="110851" y="120000"/>
                      <a:pt x="110851" y="120000"/>
                    </a:cubicBezTo>
                    <a:cubicBezTo>
                      <a:pt x="115957" y="120000"/>
                      <a:pt x="120000" y="93176"/>
                      <a:pt x="120000" y="60705"/>
                    </a:cubicBezTo>
                    <a:cubicBezTo>
                      <a:pt x="120000" y="26823"/>
                      <a:pt x="115957" y="0"/>
                      <a:pt x="110851" y="0"/>
                    </a:cubicBezTo>
                    <a:close/>
                  </a:path>
                </a:pathLst>
              </a:custGeom>
              <a:gradFill>
                <a:gsLst>
                  <a:gs pos="0">
                    <a:srgbClr val="1077D2"/>
                  </a:gs>
                  <a:gs pos="100000">
                    <a:srgbClr val="093153"/>
                  </a:gs>
                </a:gsLst>
                <a:path path="circle">
                  <a:fillToRect l="100000" t="100000"/>
                </a:path>
                <a:tileRect r="-100000" b="-100000"/>
              </a:gradFill>
              <a:ln w="9525" cap="flat" cmpd="sng">
                <a:solidFill>
                  <a:srgbClr val="66666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chemeClr val="dk1"/>
                  </a:solidFill>
                  <a:latin typeface="Calibri"/>
                  <a:ea typeface="Calibri"/>
                  <a:cs typeface="Calibri"/>
                  <a:sym typeface="Calibri"/>
                </a:endParaRPr>
              </a:p>
            </p:txBody>
          </p:sp>
          <p:sp>
            <p:nvSpPr>
              <p:cNvPr id="21" name="Google Shape;65;p9">
                <a:extLst>
                  <a:ext uri="{FF2B5EF4-FFF2-40B4-BE49-F238E27FC236}">
                    <a16:creationId xmlns:a16="http://schemas.microsoft.com/office/drawing/2014/main" id="{FBCCD07D-A5F6-48F9-AC1C-4DA772ABDD5F}"/>
                  </a:ext>
                </a:extLst>
              </p:cNvPr>
              <p:cNvSpPr/>
              <p:nvPr/>
            </p:nvSpPr>
            <p:spPr>
              <a:xfrm>
                <a:off x="3938730" y="4614178"/>
                <a:ext cx="750900" cy="129300"/>
              </a:xfrm>
              <a:custGeom>
                <a:avLst/>
                <a:gdLst/>
                <a:ahLst/>
                <a:cxnLst/>
                <a:rect l="l" t="t" r="r" b="b"/>
                <a:pathLst>
                  <a:path w="120000" h="120000" extrusionOk="0">
                    <a:moveTo>
                      <a:pt x="107677" y="0"/>
                    </a:moveTo>
                    <a:cubicBezTo>
                      <a:pt x="12322" y="0"/>
                      <a:pt x="12322" y="0"/>
                      <a:pt x="12322" y="0"/>
                    </a:cubicBezTo>
                    <a:cubicBezTo>
                      <a:pt x="5574" y="0"/>
                      <a:pt x="0" y="26823"/>
                      <a:pt x="0" y="60705"/>
                    </a:cubicBezTo>
                    <a:cubicBezTo>
                      <a:pt x="0" y="93176"/>
                      <a:pt x="5574" y="120000"/>
                      <a:pt x="12322" y="120000"/>
                    </a:cubicBezTo>
                    <a:cubicBezTo>
                      <a:pt x="107677" y="120000"/>
                      <a:pt x="107677" y="120000"/>
                      <a:pt x="107677" y="120000"/>
                    </a:cubicBezTo>
                    <a:cubicBezTo>
                      <a:pt x="114425" y="120000"/>
                      <a:pt x="120000" y="93176"/>
                      <a:pt x="120000" y="60705"/>
                    </a:cubicBezTo>
                    <a:cubicBezTo>
                      <a:pt x="120000" y="26823"/>
                      <a:pt x="114425" y="0"/>
                      <a:pt x="107677" y="0"/>
                    </a:cubicBezTo>
                    <a:close/>
                  </a:path>
                </a:pathLst>
              </a:custGeom>
              <a:gradFill>
                <a:gsLst>
                  <a:gs pos="0">
                    <a:srgbClr val="1077D2"/>
                  </a:gs>
                  <a:gs pos="100000">
                    <a:srgbClr val="093153"/>
                  </a:gs>
                </a:gsLst>
                <a:path path="circle">
                  <a:fillToRect l="100000" t="100000"/>
                </a:path>
                <a:tileRect r="-100000" b="-100000"/>
              </a:gradFill>
              <a:ln w="9525" cap="flat" cmpd="sng">
                <a:solidFill>
                  <a:srgbClr val="66666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chemeClr val="dk1"/>
                  </a:solidFill>
                  <a:latin typeface="Calibri"/>
                  <a:ea typeface="Calibri"/>
                  <a:cs typeface="Calibri"/>
                  <a:sym typeface="Calibri"/>
                </a:endParaRPr>
              </a:p>
            </p:txBody>
          </p:sp>
          <p:sp>
            <p:nvSpPr>
              <p:cNvPr id="22" name="Google Shape;66;p9">
                <a:extLst>
                  <a:ext uri="{FF2B5EF4-FFF2-40B4-BE49-F238E27FC236}">
                    <a16:creationId xmlns:a16="http://schemas.microsoft.com/office/drawing/2014/main" id="{1B38CD61-5233-4711-AC79-46EC42003331}"/>
                  </a:ext>
                </a:extLst>
              </p:cNvPr>
              <p:cNvSpPr/>
              <p:nvPr/>
            </p:nvSpPr>
            <p:spPr>
              <a:xfrm>
                <a:off x="4403098" y="3699124"/>
                <a:ext cx="368700" cy="293400"/>
              </a:xfrm>
              <a:custGeom>
                <a:avLst/>
                <a:gdLst/>
                <a:ahLst/>
                <a:cxnLst/>
                <a:rect l="l" t="t" r="r" b="b"/>
                <a:pathLst>
                  <a:path w="120000" h="120000" extrusionOk="0">
                    <a:moveTo>
                      <a:pt x="102439" y="59999"/>
                    </a:moveTo>
                    <a:cubicBezTo>
                      <a:pt x="102439" y="26938"/>
                      <a:pt x="86341" y="0"/>
                      <a:pt x="66585" y="0"/>
                    </a:cubicBezTo>
                    <a:cubicBezTo>
                      <a:pt x="47560" y="0"/>
                      <a:pt x="32926" y="23265"/>
                      <a:pt x="30731" y="53877"/>
                    </a:cubicBezTo>
                    <a:cubicBezTo>
                      <a:pt x="27804" y="51428"/>
                      <a:pt x="24146" y="50204"/>
                      <a:pt x="21219" y="50204"/>
                    </a:cubicBezTo>
                    <a:cubicBezTo>
                      <a:pt x="9512" y="50204"/>
                      <a:pt x="0" y="64897"/>
                      <a:pt x="0" y="84489"/>
                    </a:cubicBezTo>
                    <a:cubicBezTo>
                      <a:pt x="0" y="104081"/>
                      <a:pt x="9512" y="119999"/>
                      <a:pt x="21219" y="119999"/>
                    </a:cubicBezTo>
                    <a:cubicBezTo>
                      <a:pt x="102439" y="119999"/>
                      <a:pt x="102439" y="119999"/>
                      <a:pt x="102439" y="119999"/>
                    </a:cubicBezTo>
                    <a:cubicBezTo>
                      <a:pt x="111951" y="119999"/>
                      <a:pt x="120000" y="106530"/>
                      <a:pt x="120000" y="90612"/>
                    </a:cubicBezTo>
                    <a:cubicBezTo>
                      <a:pt x="120000" y="73469"/>
                      <a:pt x="111951" y="59999"/>
                      <a:pt x="102439" y="59999"/>
                    </a:cubicBezTo>
                    <a:close/>
                  </a:path>
                </a:pathLst>
              </a:custGeom>
              <a:solidFill>
                <a:srgbClr val="3D85C6"/>
              </a:solidFill>
              <a:ln w="9525" cap="flat" cmpd="sng">
                <a:solidFill>
                  <a:srgbClr val="000000"/>
                </a:solidFill>
                <a:prstDash val="solid"/>
                <a:round/>
                <a:headEnd type="none" w="sm" len="sm"/>
                <a:tailEnd type="none" w="sm" len="sm"/>
              </a:ln>
              <a:effectLst>
                <a:outerShdw blurRad="57150" dist="28575" dir="5400000" algn="bl" rotWithShape="0">
                  <a:srgbClr val="000000">
                    <a:alpha val="49803"/>
                  </a:srgbClr>
                </a:outerShdw>
              </a:effectLst>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2400"/>
                  <a:buFont typeface="Arial"/>
                  <a:buNone/>
                </a:pPr>
                <a:endParaRPr sz="2400" b="0" i="0" u="none" strike="noStrike" cap="none">
                  <a:solidFill>
                    <a:srgbClr val="000000"/>
                  </a:solidFill>
                  <a:latin typeface="Calibri"/>
                  <a:ea typeface="Calibri"/>
                  <a:cs typeface="Calibri"/>
                  <a:sym typeface="Calibri"/>
                </a:endParaRPr>
              </a:p>
            </p:txBody>
          </p:sp>
          <p:grpSp>
            <p:nvGrpSpPr>
              <p:cNvPr id="23" name="Google Shape;67;p9">
                <a:extLst>
                  <a:ext uri="{FF2B5EF4-FFF2-40B4-BE49-F238E27FC236}">
                    <a16:creationId xmlns:a16="http://schemas.microsoft.com/office/drawing/2014/main" id="{05C9FFE1-A517-43F1-916D-70D580F75208}"/>
                  </a:ext>
                </a:extLst>
              </p:cNvPr>
              <p:cNvGrpSpPr/>
              <p:nvPr/>
            </p:nvGrpSpPr>
            <p:grpSpPr>
              <a:xfrm>
                <a:off x="3920363" y="3644695"/>
                <a:ext cx="263451" cy="430974"/>
                <a:chOff x="5362575" y="4343401"/>
                <a:chExt cx="388800" cy="496800"/>
              </a:xfrm>
            </p:grpSpPr>
            <p:sp>
              <p:nvSpPr>
                <p:cNvPr id="38" name="Google Shape;68;p9">
                  <a:extLst>
                    <a:ext uri="{FF2B5EF4-FFF2-40B4-BE49-F238E27FC236}">
                      <a16:creationId xmlns:a16="http://schemas.microsoft.com/office/drawing/2014/main" id="{BCEB518F-A633-4091-ADD7-83C73D88E528}"/>
                    </a:ext>
                  </a:extLst>
                </p:cNvPr>
                <p:cNvSpPr/>
                <p:nvPr/>
              </p:nvSpPr>
              <p:spPr>
                <a:xfrm>
                  <a:off x="5362575" y="4343401"/>
                  <a:ext cx="388800" cy="496800"/>
                </a:xfrm>
                <a:custGeom>
                  <a:avLst/>
                  <a:gdLst/>
                  <a:ahLst/>
                  <a:cxnLst/>
                  <a:rect l="l" t="t" r="r" b="b"/>
                  <a:pathLst>
                    <a:path w="120000" h="120000" extrusionOk="0">
                      <a:moveTo>
                        <a:pt x="100927" y="0"/>
                      </a:moveTo>
                      <a:cubicBezTo>
                        <a:pt x="19072" y="0"/>
                        <a:pt x="19072" y="0"/>
                        <a:pt x="19072" y="0"/>
                      </a:cubicBezTo>
                      <a:cubicBezTo>
                        <a:pt x="8741" y="0"/>
                        <a:pt x="0" y="6839"/>
                        <a:pt x="0" y="14922"/>
                      </a:cubicBezTo>
                      <a:cubicBezTo>
                        <a:pt x="0" y="105077"/>
                        <a:pt x="0" y="105077"/>
                        <a:pt x="0" y="105077"/>
                      </a:cubicBezTo>
                      <a:cubicBezTo>
                        <a:pt x="0" y="113160"/>
                        <a:pt x="8741" y="120000"/>
                        <a:pt x="19072" y="120000"/>
                      </a:cubicBezTo>
                      <a:cubicBezTo>
                        <a:pt x="100927" y="120000"/>
                        <a:pt x="100927" y="120000"/>
                        <a:pt x="100927" y="120000"/>
                      </a:cubicBezTo>
                      <a:cubicBezTo>
                        <a:pt x="111258" y="120000"/>
                        <a:pt x="120000" y="113160"/>
                        <a:pt x="120000" y="105077"/>
                      </a:cubicBezTo>
                      <a:cubicBezTo>
                        <a:pt x="120000" y="14922"/>
                        <a:pt x="120000" y="14922"/>
                        <a:pt x="120000" y="14922"/>
                      </a:cubicBezTo>
                      <a:cubicBezTo>
                        <a:pt x="120000" y="6839"/>
                        <a:pt x="111258" y="0"/>
                        <a:pt x="100927" y="0"/>
                      </a:cubicBezTo>
                      <a:close/>
                      <a:moveTo>
                        <a:pt x="105695" y="105077"/>
                      </a:moveTo>
                      <a:cubicBezTo>
                        <a:pt x="105695" y="106943"/>
                        <a:pt x="104105" y="108808"/>
                        <a:pt x="100927" y="108808"/>
                      </a:cubicBezTo>
                      <a:cubicBezTo>
                        <a:pt x="19072" y="108808"/>
                        <a:pt x="19072" y="108808"/>
                        <a:pt x="19072" y="108808"/>
                      </a:cubicBezTo>
                      <a:cubicBezTo>
                        <a:pt x="15894" y="108808"/>
                        <a:pt x="14304" y="106943"/>
                        <a:pt x="14304" y="105077"/>
                      </a:cubicBezTo>
                      <a:cubicBezTo>
                        <a:pt x="14304" y="14922"/>
                        <a:pt x="14304" y="14922"/>
                        <a:pt x="14304" y="14922"/>
                      </a:cubicBezTo>
                      <a:cubicBezTo>
                        <a:pt x="14304" y="13056"/>
                        <a:pt x="15894" y="11191"/>
                        <a:pt x="19072" y="11191"/>
                      </a:cubicBezTo>
                      <a:cubicBezTo>
                        <a:pt x="100927" y="11191"/>
                        <a:pt x="100927" y="11191"/>
                        <a:pt x="100927" y="11191"/>
                      </a:cubicBezTo>
                      <a:cubicBezTo>
                        <a:pt x="104105" y="11191"/>
                        <a:pt x="105695" y="13056"/>
                        <a:pt x="105695" y="14922"/>
                      </a:cubicBezTo>
                      <a:lnTo>
                        <a:pt x="105695" y="105077"/>
                      </a:lnTo>
                      <a:close/>
                    </a:path>
                  </a:pathLst>
                </a:custGeom>
                <a:solidFill>
                  <a:srgbClr val="E6B8AF"/>
                </a:solidFill>
                <a:ln w="9525" cap="flat" cmpd="sng">
                  <a:solidFill>
                    <a:srgbClr val="000000"/>
                  </a:solidFill>
                  <a:prstDash val="solid"/>
                  <a:round/>
                  <a:headEnd type="none" w="sm" len="sm"/>
                  <a:tailEnd type="none" w="sm" len="sm"/>
                </a:ln>
                <a:effectLst>
                  <a:outerShdw blurRad="57150" dist="28575" dir="5400000" algn="bl" rotWithShape="0">
                    <a:srgbClr val="000000">
                      <a:alpha val="49803"/>
                    </a:srgbClr>
                  </a:outerShdw>
                </a:effectLst>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39" name="Google Shape;69;p9">
                  <a:extLst>
                    <a:ext uri="{FF2B5EF4-FFF2-40B4-BE49-F238E27FC236}">
                      <a16:creationId xmlns:a16="http://schemas.microsoft.com/office/drawing/2014/main" id="{644F3EEA-7AB6-464F-AFDF-A25B00C8BF20}"/>
                    </a:ext>
                  </a:extLst>
                </p:cNvPr>
                <p:cNvSpPr/>
                <p:nvPr/>
              </p:nvSpPr>
              <p:spPr>
                <a:xfrm>
                  <a:off x="5449888" y="4441826"/>
                  <a:ext cx="157200" cy="45900"/>
                </a:xfrm>
                <a:prstGeom prst="rect">
                  <a:avLst/>
                </a:prstGeom>
                <a:solidFill>
                  <a:srgbClr val="E6B8AF"/>
                </a:solidFill>
                <a:ln w="9525" cap="flat" cmpd="sng">
                  <a:solidFill>
                    <a:srgbClr val="000000"/>
                  </a:solidFill>
                  <a:prstDash val="solid"/>
                  <a:round/>
                  <a:headEnd type="none" w="sm" len="sm"/>
                  <a:tailEnd type="none" w="sm" len="sm"/>
                </a:ln>
                <a:effectLst>
                  <a:outerShdw blurRad="57150" dist="28575" dir="5400000" algn="bl" rotWithShape="0">
                    <a:srgbClr val="000000">
                      <a:alpha val="49803"/>
                    </a:srgbClr>
                  </a:outerShdw>
                </a:effectLst>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40" name="Google Shape;70;p9">
                  <a:extLst>
                    <a:ext uri="{FF2B5EF4-FFF2-40B4-BE49-F238E27FC236}">
                      <a16:creationId xmlns:a16="http://schemas.microsoft.com/office/drawing/2014/main" id="{0D3EBBFB-C778-421D-A40C-DBCFBD425FFD}"/>
                    </a:ext>
                  </a:extLst>
                </p:cNvPr>
                <p:cNvSpPr/>
                <p:nvPr/>
              </p:nvSpPr>
              <p:spPr>
                <a:xfrm>
                  <a:off x="5449888" y="4525964"/>
                  <a:ext cx="214200" cy="47700"/>
                </a:xfrm>
                <a:prstGeom prst="rect">
                  <a:avLst/>
                </a:prstGeom>
                <a:solidFill>
                  <a:srgbClr val="E6B8AF"/>
                </a:solidFill>
                <a:ln w="9525" cap="flat" cmpd="sng">
                  <a:solidFill>
                    <a:srgbClr val="000000"/>
                  </a:solidFill>
                  <a:prstDash val="solid"/>
                  <a:round/>
                  <a:headEnd type="none" w="sm" len="sm"/>
                  <a:tailEnd type="none" w="sm" len="sm"/>
                </a:ln>
                <a:effectLst>
                  <a:outerShdw blurRad="57150" dist="28575" dir="5400000" algn="bl" rotWithShape="0">
                    <a:srgbClr val="000000">
                      <a:alpha val="49803"/>
                    </a:srgbClr>
                  </a:outerShdw>
                </a:effectLst>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41" name="Google Shape;71;p9">
                  <a:extLst>
                    <a:ext uri="{FF2B5EF4-FFF2-40B4-BE49-F238E27FC236}">
                      <a16:creationId xmlns:a16="http://schemas.microsoft.com/office/drawing/2014/main" id="{50480BDC-0026-4721-B4C0-5B9638B5694C}"/>
                    </a:ext>
                  </a:extLst>
                </p:cNvPr>
                <p:cNvSpPr/>
                <p:nvPr/>
              </p:nvSpPr>
              <p:spPr>
                <a:xfrm>
                  <a:off x="5449888" y="4601149"/>
                  <a:ext cx="214200" cy="45900"/>
                </a:xfrm>
                <a:prstGeom prst="rect">
                  <a:avLst/>
                </a:prstGeom>
                <a:solidFill>
                  <a:srgbClr val="E6B8AF"/>
                </a:solidFill>
                <a:ln w="9525" cap="flat" cmpd="sng">
                  <a:solidFill>
                    <a:srgbClr val="000000"/>
                  </a:solidFill>
                  <a:prstDash val="solid"/>
                  <a:round/>
                  <a:headEnd type="none" w="sm" len="sm"/>
                  <a:tailEnd type="none" w="sm" len="sm"/>
                </a:ln>
                <a:effectLst>
                  <a:outerShdw blurRad="57150" dist="28575" dir="5400000" algn="bl" rotWithShape="0">
                    <a:srgbClr val="000000">
                      <a:alpha val="49803"/>
                    </a:srgbClr>
                  </a:outerShdw>
                </a:effectLst>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2400"/>
                    <a:buFont typeface="Arial"/>
                    <a:buNone/>
                  </a:pPr>
                  <a:endParaRPr sz="2400" b="0" i="0" u="none" strike="noStrike" cap="none">
                    <a:solidFill>
                      <a:srgbClr val="000000"/>
                    </a:solidFill>
                    <a:latin typeface="Calibri"/>
                    <a:ea typeface="Calibri"/>
                    <a:cs typeface="Calibri"/>
                    <a:sym typeface="Calibri"/>
                  </a:endParaRPr>
                </a:p>
              </p:txBody>
            </p:sp>
          </p:grpSp>
          <p:sp>
            <p:nvSpPr>
              <p:cNvPr id="24" name="Google Shape;72;p9">
                <a:extLst>
                  <a:ext uri="{FF2B5EF4-FFF2-40B4-BE49-F238E27FC236}">
                    <a16:creationId xmlns:a16="http://schemas.microsoft.com/office/drawing/2014/main" id="{637155C4-5C2A-4A2A-83AC-3D4EA7002782}"/>
                  </a:ext>
                </a:extLst>
              </p:cNvPr>
              <p:cNvSpPr txBox="1"/>
              <p:nvPr/>
            </p:nvSpPr>
            <p:spPr>
              <a:xfrm>
                <a:off x="713326" y="1882673"/>
                <a:ext cx="2752993" cy="1735728"/>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400"/>
                  </a:spcBef>
                  <a:spcAft>
                    <a:spcPts val="0"/>
                  </a:spcAft>
                  <a:buNone/>
                </a:pPr>
                <a:r>
                  <a:rPr lang="en-US" sz="2000" b="1" i="0" u="none" strike="noStrike" cap="none">
                    <a:solidFill>
                      <a:schemeClr val="dk1"/>
                    </a:solidFill>
                    <a:latin typeface="Arial"/>
                    <a:ea typeface="Arial"/>
                    <a:cs typeface="Arial"/>
                    <a:sym typeface="Arial"/>
                  </a:rPr>
                  <a:t>Customize and curate methodologies</a:t>
                </a:r>
                <a:endParaRPr/>
              </a:p>
              <a:p>
                <a:pPr marL="236538" marR="0" lvl="0" indent="-223838" algn="l" rtl="0">
                  <a:lnSpc>
                    <a:spcPct val="90000"/>
                  </a:lnSpc>
                  <a:spcBef>
                    <a:spcPts val="400"/>
                  </a:spcBef>
                  <a:spcAft>
                    <a:spcPts val="0"/>
                  </a:spcAft>
                  <a:buClr>
                    <a:schemeClr val="dk1"/>
                  </a:buClr>
                  <a:buSzPts val="1400"/>
                  <a:buFont typeface="Arial"/>
                  <a:buChar char="●"/>
                </a:pPr>
                <a:r>
                  <a:rPr lang="en-US" sz="1600" b="0" i="0" u="none" strike="noStrike" cap="none">
                    <a:solidFill>
                      <a:schemeClr val="dk1"/>
                    </a:solidFill>
                    <a:latin typeface="Arial"/>
                    <a:ea typeface="Arial"/>
                    <a:cs typeface="Arial"/>
                    <a:sym typeface="Arial"/>
                  </a:rPr>
                  <a:t>Target scientific software        productivity and sustainability</a:t>
                </a:r>
                <a:endParaRPr sz="2400" b="0" i="0" u="none" strike="noStrike" cap="none">
                  <a:solidFill>
                    <a:schemeClr val="dk1"/>
                  </a:solidFill>
                  <a:latin typeface="Arial"/>
                  <a:ea typeface="Arial"/>
                  <a:cs typeface="Arial"/>
                  <a:sym typeface="Arial"/>
                </a:endParaRPr>
              </a:p>
              <a:p>
                <a:pPr marL="236538" marR="0" lvl="0" indent="-223838" algn="l" rtl="0">
                  <a:spcBef>
                    <a:spcPts val="0"/>
                  </a:spcBef>
                  <a:spcAft>
                    <a:spcPts val="0"/>
                  </a:spcAft>
                  <a:buClr>
                    <a:schemeClr val="dk1"/>
                  </a:buClr>
                  <a:buSzPts val="1400"/>
                  <a:buFont typeface="Arial"/>
                  <a:buChar char="●"/>
                </a:pPr>
                <a:r>
                  <a:rPr lang="en-US" sz="1600" b="0" i="0" u="none" strike="noStrike" cap="none">
                    <a:solidFill>
                      <a:schemeClr val="dk1"/>
                    </a:solidFill>
                    <a:latin typeface="Arial"/>
                    <a:ea typeface="Arial"/>
                    <a:cs typeface="Arial"/>
                    <a:sym typeface="Arial"/>
                  </a:rPr>
                  <a:t>Use workflow for best practices    content development</a:t>
                </a:r>
                <a:endParaRPr sz="2000" b="1" i="0" u="none" strike="noStrike" cap="none">
                  <a:solidFill>
                    <a:schemeClr val="dk1"/>
                  </a:solidFill>
                  <a:latin typeface="Arial"/>
                  <a:ea typeface="Arial"/>
                  <a:cs typeface="Arial"/>
                  <a:sym typeface="Arial"/>
                </a:endParaRPr>
              </a:p>
              <a:p>
                <a:pPr marL="0" marR="0" lvl="0" indent="0" algn="l" rtl="0">
                  <a:spcBef>
                    <a:spcPts val="0"/>
                  </a:spcBef>
                  <a:spcAft>
                    <a:spcPts val="0"/>
                  </a:spcAft>
                  <a:buClr>
                    <a:schemeClr val="dk1"/>
                  </a:buClr>
                  <a:buSzPts val="2400"/>
                  <a:buFont typeface="Arial"/>
                  <a:buNone/>
                </a:pPr>
                <a:endParaRPr sz="2400" b="1" i="0" u="none" strike="noStrike" cap="none">
                  <a:solidFill>
                    <a:schemeClr val="dk1"/>
                  </a:solidFill>
                  <a:latin typeface="Arial"/>
                  <a:ea typeface="Arial"/>
                  <a:cs typeface="Arial"/>
                  <a:sym typeface="Arial"/>
                </a:endParaRPr>
              </a:p>
            </p:txBody>
          </p:sp>
          <p:sp>
            <p:nvSpPr>
              <p:cNvPr id="25" name="Google Shape;73;p9">
                <a:extLst>
                  <a:ext uri="{FF2B5EF4-FFF2-40B4-BE49-F238E27FC236}">
                    <a16:creationId xmlns:a16="http://schemas.microsoft.com/office/drawing/2014/main" id="{DCE297F7-EEE8-48C2-B20D-FB06C4D2862F}"/>
                  </a:ext>
                </a:extLst>
              </p:cNvPr>
              <p:cNvSpPr txBox="1"/>
              <p:nvPr/>
            </p:nvSpPr>
            <p:spPr>
              <a:xfrm>
                <a:off x="623210" y="3517256"/>
                <a:ext cx="3415735" cy="1387681"/>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chemeClr val="dk1"/>
                  </a:buClr>
                  <a:buSzPts val="2000"/>
                  <a:buFont typeface="Arial"/>
                  <a:buNone/>
                </a:pPr>
                <a:r>
                  <a:rPr lang="en-US" sz="2000" b="1" i="0" u="none" strike="noStrike" cap="none">
                    <a:solidFill>
                      <a:schemeClr val="dk1"/>
                    </a:solidFill>
                    <a:latin typeface="Arial"/>
                    <a:ea typeface="Arial"/>
                    <a:cs typeface="Arial"/>
                    <a:sym typeface="Arial"/>
                  </a:rPr>
                  <a:t>Incrementally and iteratively     improve software practices</a:t>
                </a:r>
                <a:endParaRPr sz="2000" b="1" i="0" u="none" strike="noStrike" cap="none">
                  <a:solidFill>
                    <a:schemeClr val="dk1"/>
                  </a:solidFill>
                  <a:latin typeface="Arial"/>
                  <a:ea typeface="Arial"/>
                  <a:cs typeface="Arial"/>
                  <a:sym typeface="Arial"/>
                </a:endParaRPr>
              </a:p>
              <a:p>
                <a:pPr marL="287338" marR="0" lvl="0" indent="-219075" algn="l" rtl="0">
                  <a:spcBef>
                    <a:spcPts val="0"/>
                  </a:spcBef>
                  <a:spcAft>
                    <a:spcPts val="0"/>
                  </a:spcAft>
                  <a:buClr>
                    <a:schemeClr val="dk1"/>
                  </a:buClr>
                  <a:buSzPts val="1400"/>
                  <a:buFont typeface="Arial"/>
                  <a:buChar char="●"/>
                </a:pPr>
                <a:r>
                  <a:rPr lang="en-US" sz="1600" b="0" i="0" u="none" strike="noStrike" cap="none">
                    <a:solidFill>
                      <a:schemeClr val="dk1"/>
                    </a:solidFill>
                    <a:latin typeface="Arial"/>
                    <a:ea typeface="Arial"/>
                    <a:cs typeface="Arial"/>
                    <a:sym typeface="Arial"/>
                  </a:rPr>
                  <a:t>Determine high-priority topics for improvement and track progress</a:t>
                </a:r>
                <a:endParaRPr/>
              </a:p>
              <a:p>
                <a:pPr marL="287338" marR="0" lvl="0" indent="-219075" algn="l" rtl="0">
                  <a:spcBef>
                    <a:spcPts val="0"/>
                  </a:spcBef>
                  <a:spcAft>
                    <a:spcPts val="0"/>
                  </a:spcAft>
                  <a:buClr>
                    <a:schemeClr val="dk1"/>
                  </a:buClr>
                  <a:buSzPts val="1400"/>
                  <a:buFont typeface="Arial"/>
                  <a:buChar char="●"/>
                </a:pPr>
                <a:r>
                  <a:rPr lang="en-US" sz="1600" b="0" i="1" u="none" strike="noStrike" cap="none">
                    <a:solidFill>
                      <a:schemeClr val="dk1"/>
                    </a:solidFill>
                    <a:latin typeface="Arial"/>
                    <a:ea typeface="Arial"/>
                    <a:cs typeface="Arial"/>
                    <a:sym typeface="Arial"/>
                  </a:rPr>
                  <a:t>Productivity and Sustainability  Improvement Planning (PSIP) </a:t>
                </a:r>
                <a:endParaRPr/>
              </a:p>
              <a:p>
                <a:pPr marL="347663" marR="0" lvl="0" indent="-190500" algn="l" rtl="0">
                  <a:spcBef>
                    <a:spcPts val="0"/>
                  </a:spcBef>
                  <a:spcAft>
                    <a:spcPts val="0"/>
                  </a:spcAft>
                  <a:buClr>
                    <a:schemeClr val="dk1"/>
                  </a:buClr>
                  <a:buSzPts val="1400"/>
                  <a:buFont typeface="Arial"/>
                  <a:buNone/>
                </a:pPr>
                <a:endParaRPr sz="16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400"/>
                  <a:buFont typeface="Arial"/>
                  <a:buNone/>
                </a:pPr>
                <a:endParaRPr sz="2400" b="1"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endParaRPr sz="2400" b="1" i="0" u="none" strike="noStrike" cap="none">
                  <a:solidFill>
                    <a:schemeClr val="dk1"/>
                  </a:solidFill>
                  <a:latin typeface="Arial"/>
                  <a:ea typeface="Arial"/>
                  <a:cs typeface="Arial"/>
                  <a:sym typeface="Arial"/>
                </a:endParaRPr>
              </a:p>
            </p:txBody>
          </p:sp>
          <p:sp>
            <p:nvSpPr>
              <p:cNvPr id="26" name="Google Shape;74;p9">
                <a:extLst>
                  <a:ext uri="{FF2B5EF4-FFF2-40B4-BE49-F238E27FC236}">
                    <a16:creationId xmlns:a16="http://schemas.microsoft.com/office/drawing/2014/main" id="{CA8DE215-A9DF-46FA-9F30-8787EA9CC2CC}"/>
                  </a:ext>
                </a:extLst>
              </p:cNvPr>
              <p:cNvSpPr txBox="1"/>
              <p:nvPr/>
            </p:nvSpPr>
            <p:spPr>
              <a:xfrm>
                <a:off x="5331632" y="1704823"/>
                <a:ext cx="3681959" cy="1756176"/>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400"/>
                  </a:spcBef>
                  <a:spcAft>
                    <a:spcPts val="0"/>
                  </a:spcAft>
                  <a:buClr>
                    <a:schemeClr val="dk1"/>
                  </a:buClr>
                  <a:buSzPts val="2000"/>
                  <a:buFont typeface="Arial"/>
                  <a:buNone/>
                </a:pPr>
                <a:r>
                  <a:rPr lang="en-US" sz="2000" b="1" i="0" u="none" strike="noStrike" cap="none">
                    <a:solidFill>
                      <a:schemeClr val="dk1"/>
                    </a:solidFill>
                    <a:latin typeface="Arial"/>
                    <a:ea typeface="Arial"/>
                    <a:cs typeface="Arial"/>
                    <a:sym typeface="Arial"/>
                  </a:rPr>
                  <a:t>      Establish software communities</a:t>
                </a:r>
                <a:endParaRPr sz="2000" b="1" i="0" u="none" strike="noStrike" cap="none">
                  <a:solidFill>
                    <a:schemeClr val="dk1"/>
                  </a:solidFill>
                  <a:latin typeface="Arial"/>
                  <a:ea typeface="Arial"/>
                  <a:cs typeface="Arial"/>
                  <a:sym typeface="Arial"/>
                </a:endParaRPr>
              </a:p>
              <a:p>
                <a:pPr marL="574675" marR="0" lvl="0" indent="-228600" algn="l" rtl="0">
                  <a:lnSpc>
                    <a:spcPct val="90000"/>
                  </a:lnSpc>
                  <a:spcBef>
                    <a:spcPts val="400"/>
                  </a:spcBef>
                  <a:spcAft>
                    <a:spcPts val="0"/>
                  </a:spcAft>
                  <a:buClr>
                    <a:schemeClr val="dk1"/>
                  </a:buClr>
                  <a:buSzPts val="1400"/>
                  <a:buFont typeface="Arial"/>
                  <a:buChar char="●"/>
                </a:pPr>
                <a:r>
                  <a:rPr lang="en-US" sz="1600" b="0" i="0" u="none" strike="noStrike" cap="none">
                    <a:solidFill>
                      <a:schemeClr val="dk1"/>
                    </a:solidFill>
                    <a:latin typeface="Arial"/>
                    <a:ea typeface="Arial"/>
                    <a:cs typeface="Arial"/>
                    <a:sym typeface="Arial"/>
                  </a:rPr>
                  <a:t>Determine community policies to improve software quality and compatibility</a:t>
                </a:r>
                <a:endParaRPr sz="2400" b="0" i="0" u="none" strike="noStrike" cap="none">
                  <a:solidFill>
                    <a:schemeClr val="dk1"/>
                  </a:solidFill>
                  <a:latin typeface="Arial"/>
                  <a:ea typeface="Arial"/>
                  <a:cs typeface="Arial"/>
                  <a:sym typeface="Arial"/>
                </a:endParaRPr>
              </a:p>
              <a:p>
                <a:pPr marL="574675" marR="0" lvl="0" indent="-228600" algn="l" rtl="0">
                  <a:lnSpc>
                    <a:spcPct val="100000"/>
                  </a:lnSpc>
                  <a:spcBef>
                    <a:spcPts val="0"/>
                  </a:spcBef>
                  <a:spcAft>
                    <a:spcPts val="0"/>
                  </a:spcAft>
                  <a:buClr>
                    <a:schemeClr val="dk1"/>
                  </a:buClr>
                  <a:buSzPts val="1400"/>
                  <a:buFont typeface="Arial"/>
                  <a:buChar char="●"/>
                </a:pPr>
                <a:r>
                  <a:rPr lang="en-US" sz="1600" b="0" i="0" u="none" strike="noStrike" cap="none">
                    <a:solidFill>
                      <a:schemeClr val="dk1"/>
                    </a:solidFill>
                    <a:latin typeface="Arial"/>
                    <a:ea typeface="Arial"/>
                    <a:cs typeface="Arial"/>
                    <a:sym typeface="Arial"/>
                  </a:rPr>
                  <a:t>Create Software Development Kits (SDKs)   to facilitate the combined use of complementary libraries and tools</a:t>
                </a:r>
                <a:endParaRPr sz="2000" b="1" i="0" u="none" strike="noStrike" cap="none">
                  <a:solidFill>
                    <a:schemeClr val="dk1"/>
                  </a:solidFill>
                  <a:latin typeface="Arial"/>
                  <a:ea typeface="Arial"/>
                  <a:cs typeface="Arial"/>
                  <a:sym typeface="Arial"/>
                </a:endParaRPr>
              </a:p>
            </p:txBody>
          </p:sp>
          <p:sp>
            <p:nvSpPr>
              <p:cNvPr id="27" name="Google Shape;75;p9">
                <a:extLst>
                  <a:ext uri="{FF2B5EF4-FFF2-40B4-BE49-F238E27FC236}">
                    <a16:creationId xmlns:a16="http://schemas.microsoft.com/office/drawing/2014/main" id="{25DBFD41-AD77-4263-9A70-9ECBD15E0019}"/>
                  </a:ext>
                </a:extLst>
              </p:cNvPr>
              <p:cNvSpPr txBox="1"/>
              <p:nvPr/>
            </p:nvSpPr>
            <p:spPr>
              <a:xfrm>
                <a:off x="4980962" y="3485624"/>
                <a:ext cx="4404762" cy="1657875"/>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400"/>
                  </a:spcBef>
                  <a:spcAft>
                    <a:spcPts val="0"/>
                  </a:spcAft>
                  <a:buClr>
                    <a:schemeClr val="dk1"/>
                  </a:buClr>
                  <a:buSzPts val="2400"/>
                  <a:buFont typeface="Arial"/>
                  <a:buNone/>
                </a:pPr>
                <a:r>
                  <a:rPr lang="en-US" sz="2400" b="1" i="0" u="none" strike="noStrike" cap="none">
                    <a:solidFill>
                      <a:schemeClr val="dk1"/>
                    </a:solidFill>
                    <a:latin typeface="Arial"/>
                    <a:ea typeface="Arial"/>
                    <a:cs typeface="Arial"/>
                    <a:sym typeface="Arial"/>
                  </a:rPr>
                  <a:t>       </a:t>
                </a:r>
                <a:r>
                  <a:rPr lang="en-US" sz="2000" b="1" i="0" u="none" strike="noStrike" cap="none">
                    <a:solidFill>
                      <a:schemeClr val="dk1"/>
                    </a:solidFill>
                    <a:latin typeface="Arial"/>
                    <a:ea typeface="Arial"/>
                    <a:cs typeface="Arial"/>
                    <a:sym typeface="Arial"/>
                  </a:rPr>
                  <a:t>Engage in community outreach</a:t>
                </a:r>
                <a:endParaRPr sz="2000" b="1" i="0" u="none" strike="noStrike" cap="none">
                  <a:solidFill>
                    <a:schemeClr val="dk1"/>
                  </a:solidFill>
                  <a:latin typeface="Arial"/>
                  <a:ea typeface="Arial"/>
                  <a:cs typeface="Arial"/>
                  <a:sym typeface="Arial"/>
                </a:endParaRPr>
              </a:p>
              <a:p>
                <a:pPr marL="692150" marR="0" lvl="0" indent="-233362" algn="l" rtl="0">
                  <a:spcBef>
                    <a:spcPts val="0"/>
                  </a:spcBef>
                  <a:spcAft>
                    <a:spcPts val="0"/>
                  </a:spcAft>
                  <a:buClr>
                    <a:schemeClr val="dk1"/>
                  </a:buClr>
                  <a:buSzPts val="1400"/>
                  <a:buFont typeface="Arial"/>
                  <a:buChar char="●"/>
                </a:pPr>
                <a:r>
                  <a:rPr lang="en-US" sz="1600" b="0" i="0" u="none" strike="noStrike" cap="none">
                    <a:solidFill>
                      <a:schemeClr val="dk1"/>
                    </a:solidFill>
                    <a:latin typeface="Arial"/>
                    <a:ea typeface="Arial"/>
                    <a:cs typeface="Arial"/>
                    <a:sym typeface="Arial"/>
                  </a:rPr>
                  <a:t>Broad community partnerships </a:t>
                </a:r>
                <a:endParaRPr/>
              </a:p>
              <a:p>
                <a:pPr marL="692150" marR="0" lvl="0" indent="-233362" algn="l" rtl="0">
                  <a:spcBef>
                    <a:spcPts val="0"/>
                  </a:spcBef>
                  <a:spcAft>
                    <a:spcPts val="0"/>
                  </a:spcAft>
                  <a:buClr>
                    <a:schemeClr val="dk1"/>
                  </a:buClr>
                  <a:buSzPts val="1400"/>
                  <a:buFont typeface="Arial"/>
                  <a:buChar char="●"/>
                </a:pPr>
                <a:r>
                  <a:rPr lang="en-US" sz="1600" b="0" i="0" u="none" strike="noStrike" cap="none">
                    <a:solidFill>
                      <a:schemeClr val="dk1"/>
                    </a:solidFill>
                    <a:latin typeface="Arial"/>
                    <a:ea typeface="Arial"/>
                    <a:cs typeface="Arial"/>
                    <a:sym typeface="Arial"/>
                  </a:rPr>
                  <a:t>Collaboration with computing facilities</a:t>
                </a:r>
                <a:endParaRPr sz="1600" b="0" i="0" u="none" strike="noStrike" cap="none">
                  <a:solidFill>
                    <a:schemeClr val="dk1"/>
                  </a:solidFill>
                  <a:latin typeface="Arial"/>
                  <a:ea typeface="Arial"/>
                  <a:cs typeface="Arial"/>
                  <a:sym typeface="Arial"/>
                </a:endParaRPr>
              </a:p>
              <a:p>
                <a:pPr marL="692150" marR="0" lvl="0" indent="-233362" algn="l" rtl="0">
                  <a:lnSpc>
                    <a:spcPct val="100000"/>
                  </a:lnSpc>
                  <a:spcBef>
                    <a:spcPts val="0"/>
                  </a:spcBef>
                  <a:spcAft>
                    <a:spcPts val="0"/>
                  </a:spcAft>
                  <a:buClr>
                    <a:schemeClr val="dk1"/>
                  </a:buClr>
                  <a:buSzPts val="1400"/>
                  <a:buFont typeface="Arial"/>
                  <a:buChar char="●"/>
                </a:pPr>
                <a:r>
                  <a:rPr lang="en-US" sz="1600" b="0" i="0" u="none" strike="noStrike" cap="none">
                    <a:solidFill>
                      <a:schemeClr val="dk1"/>
                    </a:solidFill>
                    <a:latin typeface="Arial"/>
                    <a:ea typeface="Arial"/>
                    <a:cs typeface="Arial"/>
                    <a:sym typeface="Arial"/>
                  </a:rPr>
                  <a:t>Webinars, tutorials, events</a:t>
                </a:r>
                <a:endParaRPr/>
              </a:p>
              <a:p>
                <a:pPr marL="692150" marR="0" lvl="0" indent="-233362" algn="l" rtl="0">
                  <a:lnSpc>
                    <a:spcPct val="100000"/>
                  </a:lnSpc>
                  <a:spcBef>
                    <a:spcPts val="0"/>
                  </a:spcBef>
                  <a:spcAft>
                    <a:spcPts val="0"/>
                  </a:spcAft>
                  <a:buClr>
                    <a:schemeClr val="dk1"/>
                  </a:buClr>
                  <a:buSzPts val="1400"/>
                  <a:buFont typeface="Arial"/>
                  <a:buChar char="●"/>
                </a:pPr>
                <a:r>
                  <a:rPr lang="en-US" sz="1600" b="0" i="1" u="none" strike="noStrike" cap="none">
                    <a:solidFill>
                      <a:schemeClr val="dk1"/>
                    </a:solidFill>
                    <a:latin typeface="Arial"/>
                    <a:ea typeface="Arial"/>
                    <a:cs typeface="Arial"/>
                    <a:sym typeface="Arial"/>
                  </a:rPr>
                  <a:t>WhatIs</a:t>
                </a:r>
                <a:r>
                  <a:rPr lang="en-US" sz="1600" b="0" i="0" u="none" strike="noStrike" cap="none">
                    <a:solidFill>
                      <a:schemeClr val="dk1"/>
                    </a:solidFill>
                    <a:latin typeface="Arial"/>
                    <a:ea typeface="Arial"/>
                    <a:cs typeface="Arial"/>
                    <a:sym typeface="Arial"/>
                  </a:rPr>
                  <a:t> and </a:t>
                </a:r>
                <a:r>
                  <a:rPr lang="en-US" sz="1600" b="0" i="1" u="none" strike="noStrike" cap="none">
                    <a:solidFill>
                      <a:schemeClr val="dk1"/>
                    </a:solidFill>
                    <a:latin typeface="Arial"/>
                    <a:ea typeface="Arial"/>
                    <a:cs typeface="Arial"/>
                    <a:sym typeface="Arial"/>
                  </a:rPr>
                  <a:t>HowTo </a:t>
                </a:r>
                <a:r>
                  <a:rPr lang="en-US" sz="1600" b="0" i="0" u="none" strike="noStrike" cap="none">
                    <a:solidFill>
                      <a:schemeClr val="dk1"/>
                    </a:solidFill>
                    <a:latin typeface="Arial"/>
                    <a:ea typeface="Arial"/>
                    <a:cs typeface="Arial"/>
                    <a:sym typeface="Arial"/>
                  </a:rPr>
                  <a:t>docs</a:t>
                </a:r>
                <a:endParaRPr/>
              </a:p>
              <a:p>
                <a:pPr marL="692150" marR="0" lvl="0" indent="-233362" algn="l" rtl="0">
                  <a:lnSpc>
                    <a:spcPct val="100000"/>
                  </a:lnSpc>
                  <a:spcBef>
                    <a:spcPts val="0"/>
                  </a:spcBef>
                  <a:spcAft>
                    <a:spcPts val="0"/>
                  </a:spcAft>
                  <a:buClr>
                    <a:schemeClr val="dk1"/>
                  </a:buClr>
                  <a:buSzPts val="1400"/>
                  <a:buFont typeface="Arial"/>
                  <a:buChar char="●"/>
                </a:pPr>
                <a:r>
                  <a:rPr lang="en-US" sz="1600" b="0" i="0" u="none" strike="noStrike" cap="none">
                    <a:solidFill>
                      <a:schemeClr val="dk1"/>
                    </a:solidFill>
                    <a:latin typeface="Arial"/>
                    <a:ea typeface="Arial"/>
                    <a:cs typeface="Arial"/>
                    <a:sym typeface="Arial"/>
                  </a:rPr>
                  <a:t>Better Scientific Software site (</a:t>
                </a:r>
                <a:r>
                  <a:rPr lang="en-US" sz="1600" b="0" i="0" u="sng" strike="noStrike" cap="none">
                    <a:solidFill>
                      <a:srgbClr val="A03123"/>
                    </a:solidFill>
                    <a:latin typeface="Arial"/>
                    <a:ea typeface="Arial"/>
                    <a:cs typeface="Arial"/>
                    <a:sym typeface="Arial"/>
                    <a:hlinkClick r:id="rId2"/>
                  </a:rPr>
                  <a:t>https://bssw.io</a:t>
                </a:r>
                <a:r>
                  <a:rPr lang="en-US" sz="1600" b="0" i="0" u="none" strike="noStrike" cap="none">
                    <a:solidFill>
                      <a:schemeClr val="dk1"/>
                    </a:solidFill>
                    <a:latin typeface="Arial"/>
                    <a:ea typeface="Arial"/>
                    <a:cs typeface="Arial"/>
                    <a:sym typeface="Arial"/>
                  </a:rPr>
                  <a:t>)</a:t>
                </a:r>
                <a:endParaRPr/>
              </a:p>
            </p:txBody>
          </p:sp>
          <p:sp>
            <p:nvSpPr>
              <p:cNvPr id="28" name="Google Shape;76;p9">
                <a:extLst>
                  <a:ext uri="{FF2B5EF4-FFF2-40B4-BE49-F238E27FC236}">
                    <a16:creationId xmlns:a16="http://schemas.microsoft.com/office/drawing/2014/main" id="{D7CAEDC5-F6CF-4E0C-A87C-8496F3F04CBB}"/>
                  </a:ext>
                </a:extLst>
              </p:cNvPr>
              <p:cNvSpPr/>
              <p:nvPr/>
            </p:nvSpPr>
            <p:spPr>
              <a:xfrm flipH="1">
                <a:off x="4344800" y="1807379"/>
                <a:ext cx="1063800" cy="729600"/>
              </a:xfrm>
              <a:custGeom>
                <a:avLst/>
                <a:gdLst/>
                <a:ahLst/>
                <a:cxnLst/>
                <a:rect l="l" t="t" r="r" b="b"/>
                <a:pathLst>
                  <a:path w="120000" h="120000" extrusionOk="0">
                    <a:moveTo>
                      <a:pt x="120000" y="0"/>
                    </a:moveTo>
                    <a:cubicBezTo>
                      <a:pt x="120000" y="120000"/>
                      <a:pt x="120000" y="120000"/>
                      <a:pt x="120000" y="120000"/>
                    </a:cubicBezTo>
                    <a:cubicBezTo>
                      <a:pt x="0" y="120000"/>
                      <a:pt x="0" y="120000"/>
                      <a:pt x="0" y="120000"/>
                    </a:cubicBezTo>
                    <a:cubicBezTo>
                      <a:pt x="13056" y="53750"/>
                      <a:pt x="61761" y="3250"/>
                      <a:pt x="120000" y="0"/>
                    </a:cubicBezTo>
                    <a:close/>
                  </a:path>
                </a:pathLst>
              </a:custGeom>
              <a:gradFill>
                <a:gsLst>
                  <a:gs pos="0">
                    <a:srgbClr val="DCECD5"/>
                  </a:gs>
                  <a:gs pos="100000">
                    <a:srgbClr val="93BC81"/>
                  </a:gs>
                </a:gsLst>
                <a:path path="circle">
                  <a:fillToRect l="50000" t="50000" r="50000" b="50000"/>
                </a:path>
                <a:tileRect/>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chemeClr val="dk1"/>
                  </a:solidFill>
                  <a:latin typeface="Calibri"/>
                  <a:ea typeface="Calibri"/>
                  <a:cs typeface="Calibri"/>
                  <a:sym typeface="Calibri"/>
                </a:endParaRPr>
              </a:p>
            </p:txBody>
          </p:sp>
          <p:sp>
            <p:nvSpPr>
              <p:cNvPr id="29" name="Google Shape;77;p9">
                <a:extLst>
                  <a:ext uri="{FF2B5EF4-FFF2-40B4-BE49-F238E27FC236}">
                    <a16:creationId xmlns:a16="http://schemas.microsoft.com/office/drawing/2014/main" id="{8DA9F7D6-524D-460C-9EE9-77EC25DC40DC}"/>
                  </a:ext>
                </a:extLst>
              </p:cNvPr>
              <p:cNvSpPr/>
              <p:nvPr/>
            </p:nvSpPr>
            <p:spPr>
              <a:xfrm flipH="1">
                <a:off x="4344800" y="2531025"/>
                <a:ext cx="1071450" cy="793200"/>
              </a:xfrm>
              <a:custGeom>
                <a:avLst/>
                <a:gdLst/>
                <a:ahLst/>
                <a:cxnLst/>
                <a:rect l="l" t="t" r="r" b="b"/>
                <a:pathLst>
                  <a:path w="120000" h="120000" extrusionOk="0">
                    <a:moveTo>
                      <a:pt x="120000" y="0"/>
                    </a:moveTo>
                    <a:cubicBezTo>
                      <a:pt x="120000" y="120000"/>
                      <a:pt x="120000" y="120000"/>
                      <a:pt x="120000" y="120000"/>
                    </a:cubicBezTo>
                    <a:cubicBezTo>
                      <a:pt x="36040" y="120000"/>
                      <a:pt x="36040" y="120000"/>
                      <a:pt x="36040" y="120000"/>
                    </a:cubicBezTo>
                    <a:cubicBezTo>
                      <a:pt x="36040" y="120000"/>
                      <a:pt x="36040" y="120000"/>
                      <a:pt x="36040" y="120000"/>
                    </a:cubicBezTo>
                    <a:cubicBezTo>
                      <a:pt x="14295" y="94809"/>
                      <a:pt x="805" y="60458"/>
                      <a:pt x="201" y="22671"/>
                    </a:cubicBezTo>
                    <a:cubicBezTo>
                      <a:pt x="0" y="15114"/>
                      <a:pt x="604" y="7328"/>
                      <a:pt x="1409" y="0"/>
                    </a:cubicBezTo>
                    <a:lnTo>
                      <a:pt x="120000" y="0"/>
                    </a:lnTo>
                    <a:close/>
                  </a:path>
                </a:pathLst>
              </a:custGeom>
              <a:gradFill>
                <a:gsLst>
                  <a:gs pos="0">
                    <a:srgbClr val="DCECD5"/>
                  </a:gs>
                  <a:gs pos="100000">
                    <a:srgbClr val="93BC81"/>
                  </a:gs>
                </a:gsLst>
                <a:path path="circle">
                  <a:fillToRect l="50000" t="50000" r="50000" b="50000"/>
                </a:path>
                <a:tileRect/>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chemeClr val="dk1"/>
                  </a:solidFill>
                  <a:latin typeface="Calibri"/>
                  <a:ea typeface="Calibri"/>
                  <a:cs typeface="Calibri"/>
                  <a:sym typeface="Calibri"/>
                </a:endParaRPr>
              </a:p>
            </p:txBody>
          </p:sp>
          <p:cxnSp>
            <p:nvCxnSpPr>
              <p:cNvPr id="30" name="Google Shape;78;p9">
                <a:extLst>
                  <a:ext uri="{FF2B5EF4-FFF2-40B4-BE49-F238E27FC236}">
                    <a16:creationId xmlns:a16="http://schemas.microsoft.com/office/drawing/2014/main" id="{8D3B1520-64BC-4139-9B09-09AAFE1B1689}"/>
                  </a:ext>
                </a:extLst>
              </p:cNvPr>
              <p:cNvCxnSpPr/>
              <p:nvPr/>
            </p:nvCxnSpPr>
            <p:spPr>
              <a:xfrm>
                <a:off x="5383744" y="3412972"/>
                <a:ext cx="3419100" cy="1270"/>
              </a:xfrm>
              <a:prstGeom prst="straightConnector1">
                <a:avLst/>
              </a:prstGeom>
              <a:noFill/>
              <a:ln w="19050" cap="flat" cmpd="sng">
                <a:solidFill>
                  <a:schemeClr val="dk2"/>
                </a:solidFill>
                <a:prstDash val="solid"/>
                <a:round/>
                <a:headEnd type="none" w="sm" len="sm"/>
                <a:tailEnd type="none" w="sm" len="sm"/>
              </a:ln>
            </p:spPr>
          </p:cxnSp>
          <p:cxnSp>
            <p:nvCxnSpPr>
              <p:cNvPr id="31" name="Google Shape;79;p9">
                <a:extLst>
                  <a:ext uri="{FF2B5EF4-FFF2-40B4-BE49-F238E27FC236}">
                    <a16:creationId xmlns:a16="http://schemas.microsoft.com/office/drawing/2014/main" id="{720B098A-89CB-498B-A342-6048A12876BE}"/>
                  </a:ext>
                </a:extLst>
              </p:cNvPr>
              <p:cNvCxnSpPr/>
              <p:nvPr/>
            </p:nvCxnSpPr>
            <p:spPr>
              <a:xfrm>
                <a:off x="4723494" y="4887001"/>
                <a:ext cx="3930649" cy="0"/>
              </a:xfrm>
              <a:prstGeom prst="straightConnector1">
                <a:avLst/>
              </a:prstGeom>
              <a:noFill/>
              <a:ln w="19050" cap="flat" cmpd="sng">
                <a:solidFill>
                  <a:schemeClr val="dk2"/>
                </a:solidFill>
                <a:prstDash val="solid"/>
                <a:round/>
                <a:headEnd type="none" w="sm" len="sm"/>
                <a:tailEnd type="none" w="sm" len="sm"/>
              </a:ln>
            </p:spPr>
          </p:cxnSp>
          <p:cxnSp>
            <p:nvCxnSpPr>
              <p:cNvPr id="32" name="Google Shape;80;p9">
                <a:extLst>
                  <a:ext uri="{FF2B5EF4-FFF2-40B4-BE49-F238E27FC236}">
                    <a16:creationId xmlns:a16="http://schemas.microsoft.com/office/drawing/2014/main" id="{D75834CA-34FA-42CE-ABD5-DA0DC0938793}"/>
                  </a:ext>
                </a:extLst>
              </p:cNvPr>
              <p:cNvCxnSpPr/>
              <p:nvPr/>
            </p:nvCxnSpPr>
            <p:spPr>
              <a:xfrm>
                <a:off x="379633" y="3413607"/>
                <a:ext cx="2821871" cy="0"/>
              </a:xfrm>
              <a:prstGeom prst="straightConnector1">
                <a:avLst/>
              </a:prstGeom>
              <a:noFill/>
              <a:ln w="19050" cap="flat" cmpd="sng">
                <a:solidFill>
                  <a:schemeClr val="dk2"/>
                </a:solidFill>
                <a:prstDash val="solid"/>
                <a:round/>
                <a:headEnd type="none" w="sm" len="sm"/>
                <a:tailEnd type="none" w="sm" len="sm"/>
              </a:ln>
            </p:spPr>
          </p:cxnSp>
          <p:cxnSp>
            <p:nvCxnSpPr>
              <p:cNvPr id="33" name="Google Shape;81;p9">
                <a:extLst>
                  <a:ext uri="{FF2B5EF4-FFF2-40B4-BE49-F238E27FC236}">
                    <a16:creationId xmlns:a16="http://schemas.microsoft.com/office/drawing/2014/main" id="{E4895343-890B-40EA-90BB-A08B94660608}"/>
                  </a:ext>
                </a:extLst>
              </p:cNvPr>
              <p:cNvCxnSpPr/>
              <p:nvPr/>
            </p:nvCxnSpPr>
            <p:spPr>
              <a:xfrm>
                <a:off x="379633" y="4883864"/>
                <a:ext cx="3500404" cy="6275"/>
              </a:xfrm>
              <a:prstGeom prst="straightConnector1">
                <a:avLst/>
              </a:prstGeom>
              <a:noFill/>
              <a:ln w="19050" cap="flat" cmpd="sng">
                <a:solidFill>
                  <a:schemeClr val="dk2"/>
                </a:solidFill>
                <a:prstDash val="solid"/>
                <a:round/>
                <a:headEnd type="none" w="sm" len="sm"/>
                <a:tailEnd type="none" w="sm" len="sm"/>
              </a:ln>
            </p:spPr>
          </p:cxnSp>
          <p:sp>
            <p:nvSpPr>
              <p:cNvPr id="34" name="Google Shape;82;p9">
                <a:extLst>
                  <a:ext uri="{FF2B5EF4-FFF2-40B4-BE49-F238E27FC236}">
                    <a16:creationId xmlns:a16="http://schemas.microsoft.com/office/drawing/2014/main" id="{18611CA9-32ED-45DC-9609-38B8381D8D7D}"/>
                  </a:ext>
                </a:extLst>
              </p:cNvPr>
              <p:cNvSpPr/>
              <p:nvPr/>
            </p:nvSpPr>
            <p:spPr>
              <a:xfrm>
                <a:off x="397559" y="1986799"/>
                <a:ext cx="263400" cy="255000"/>
              </a:xfrm>
              <a:prstGeom prst="ellipse">
                <a:avLst/>
              </a:prstGeom>
              <a:gradFill>
                <a:gsLst>
                  <a:gs pos="0">
                    <a:srgbClr val="FFF6DB"/>
                  </a:gs>
                  <a:gs pos="100000">
                    <a:srgbClr val="FAD25C"/>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9525" marR="0" lvl="0" indent="0" algn="l" rtl="0">
                  <a:spcBef>
                    <a:spcPts val="0"/>
                  </a:spcBef>
                  <a:spcAft>
                    <a:spcPts val="0"/>
                  </a:spcAft>
                  <a:buClr>
                    <a:schemeClr val="dk1"/>
                  </a:buClr>
                  <a:buSzPts val="1600"/>
                  <a:buFont typeface="Arial"/>
                  <a:buNone/>
                </a:pPr>
                <a:r>
                  <a:rPr lang="en-US" sz="1600" b="1" i="0" u="none" strike="noStrike" cap="none">
                    <a:solidFill>
                      <a:schemeClr val="dk1"/>
                    </a:solidFill>
                    <a:latin typeface="Arial"/>
                    <a:ea typeface="Arial"/>
                    <a:cs typeface="Arial"/>
                    <a:sym typeface="Arial"/>
                  </a:rPr>
                  <a:t>1</a:t>
                </a:r>
                <a:endParaRPr sz="1600" b="1" i="0" u="none" strike="noStrike" cap="none">
                  <a:solidFill>
                    <a:schemeClr val="dk1"/>
                  </a:solidFill>
                  <a:latin typeface="Arial"/>
                  <a:ea typeface="Arial"/>
                  <a:cs typeface="Arial"/>
                  <a:sym typeface="Arial"/>
                </a:endParaRPr>
              </a:p>
            </p:txBody>
          </p:sp>
          <p:sp>
            <p:nvSpPr>
              <p:cNvPr id="35" name="Google Shape;83;p9">
                <a:extLst>
                  <a:ext uri="{FF2B5EF4-FFF2-40B4-BE49-F238E27FC236}">
                    <a16:creationId xmlns:a16="http://schemas.microsoft.com/office/drawing/2014/main" id="{2C24D25F-8447-4B42-8310-00C76F6EB773}"/>
                  </a:ext>
                </a:extLst>
              </p:cNvPr>
              <p:cNvSpPr/>
              <p:nvPr/>
            </p:nvSpPr>
            <p:spPr>
              <a:xfrm>
                <a:off x="350089" y="3600278"/>
                <a:ext cx="263400" cy="255000"/>
              </a:xfrm>
              <a:prstGeom prst="ellipse">
                <a:avLst/>
              </a:prstGeom>
              <a:gradFill>
                <a:gsLst>
                  <a:gs pos="0">
                    <a:srgbClr val="F5D0D0"/>
                  </a:gs>
                  <a:gs pos="100000">
                    <a:srgbClr val="D96868"/>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spcBef>
                    <a:spcPts val="0"/>
                  </a:spcBef>
                  <a:spcAft>
                    <a:spcPts val="0"/>
                  </a:spcAft>
                  <a:buClr>
                    <a:schemeClr val="dk1"/>
                  </a:buClr>
                  <a:buSzPts val="1600"/>
                  <a:buFont typeface="Arial"/>
                  <a:buNone/>
                </a:pPr>
                <a:r>
                  <a:rPr lang="en-US" sz="1600" b="1" i="0" u="none" strike="noStrike" cap="none">
                    <a:solidFill>
                      <a:schemeClr val="dk1"/>
                    </a:solidFill>
                    <a:latin typeface="Arial"/>
                    <a:ea typeface="Arial"/>
                    <a:cs typeface="Arial"/>
                    <a:sym typeface="Arial"/>
                  </a:rPr>
                  <a:t>2</a:t>
                </a:r>
                <a:endParaRPr sz="1600" b="1" i="0" u="none" strike="noStrike" cap="none">
                  <a:solidFill>
                    <a:schemeClr val="dk1"/>
                  </a:solidFill>
                  <a:latin typeface="Arial"/>
                  <a:ea typeface="Arial"/>
                  <a:cs typeface="Arial"/>
                  <a:sym typeface="Arial"/>
                </a:endParaRPr>
              </a:p>
            </p:txBody>
          </p:sp>
          <p:sp>
            <p:nvSpPr>
              <p:cNvPr id="36" name="Google Shape;84;p9">
                <a:extLst>
                  <a:ext uri="{FF2B5EF4-FFF2-40B4-BE49-F238E27FC236}">
                    <a16:creationId xmlns:a16="http://schemas.microsoft.com/office/drawing/2014/main" id="{B1F891F8-F5F3-4A6F-818E-C81D0463E94E}"/>
                  </a:ext>
                </a:extLst>
              </p:cNvPr>
              <p:cNvSpPr/>
              <p:nvPr/>
            </p:nvSpPr>
            <p:spPr>
              <a:xfrm>
                <a:off x="5342743" y="1986799"/>
                <a:ext cx="263400" cy="255000"/>
              </a:xfrm>
              <a:prstGeom prst="ellipse">
                <a:avLst/>
              </a:prstGeom>
              <a:gradFill>
                <a:gsLst>
                  <a:gs pos="0">
                    <a:srgbClr val="DCECD5"/>
                  </a:gs>
                  <a:gs pos="100000">
                    <a:srgbClr val="93BC81"/>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spcBef>
                    <a:spcPts val="0"/>
                  </a:spcBef>
                  <a:spcAft>
                    <a:spcPts val="0"/>
                  </a:spcAft>
                  <a:buClr>
                    <a:schemeClr val="dk1"/>
                  </a:buClr>
                  <a:buSzPts val="1600"/>
                  <a:buFont typeface="Arial"/>
                  <a:buNone/>
                </a:pPr>
                <a:r>
                  <a:rPr lang="en-US" sz="1600" b="1" i="0" u="none" strike="noStrike" cap="none">
                    <a:solidFill>
                      <a:schemeClr val="dk1"/>
                    </a:solidFill>
                    <a:latin typeface="Arial"/>
                    <a:ea typeface="Arial"/>
                    <a:cs typeface="Arial"/>
                    <a:sym typeface="Arial"/>
                  </a:rPr>
                  <a:t>3</a:t>
                </a:r>
                <a:endParaRPr sz="1600" b="1" i="0" u="none" strike="noStrike" cap="none">
                  <a:solidFill>
                    <a:schemeClr val="dk1"/>
                  </a:solidFill>
                  <a:latin typeface="Arial"/>
                  <a:ea typeface="Arial"/>
                  <a:cs typeface="Arial"/>
                  <a:sym typeface="Arial"/>
                </a:endParaRPr>
              </a:p>
            </p:txBody>
          </p:sp>
          <p:sp>
            <p:nvSpPr>
              <p:cNvPr id="37" name="Google Shape;85;p9">
                <a:extLst>
                  <a:ext uri="{FF2B5EF4-FFF2-40B4-BE49-F238E27FC236}">
                    <a16:creationId xmlns:a16="http://schemas.microsoft.com/office/drawing/2014/main" id="{5829F924-7306-49ED-926F-017D0F9F7F10}"/>
                  </a:ext>
                </a:extLst>
              </p:cNvPr>
              <p:cNvSpPr/>
              <p:nvPr/>
            </p:nvSpPr>
            <p:spPr>
              <a:xfrm>
                <a:off x="5030156" y="3613399"/>
                <a:ext cx="263400" cy="265869"/>
              </a:xfrm>
              <a:prstGeom prst="ellipse">
                <a:avLst/>
              </a:prstGeom>
              <a:gradFill>
                <a:gsLst>
                  <a:gs pos="0">
                    <a:srgbClr val="DFE9FB"/>
                  </a:gs>
                  <a:gs pos="100000">
                    <a:srgbClr val="6E9BE7"/>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spcBef>
                    <a:spcPts val="0"/>
                  </a:spcBef>
                  <a:spcAft>
                    <a:spcPts val="0"/>
                  </a:spcAft>
                  <a:buClr>
                    <a:srgbClr val="000000"/>
                  </a:buClr>
                  <a:buSzPts val="1100"/>
                  <a:buFont typeface="Arial"/>
                  <a:buNone/>
                </a:pPr>
                <a:r>
                  <a:rPr lang="en-US" sz="1600" b="1" i="0" u="none" strike="noStrike" cap="none">
                    <a:solidFill>
                      <a:schemeClr val="dk1"/>
                    </a:solidFill>
                    <a:latin typeface="Arial"/>
                    <a:ea typeface="Arial"/>
                    <a:cs typeface="Arial"/>
                    <a:sym typeface="Arial"/>
                  </a:rPr>
                  <a:t>4</a:t>
                </a:r>
                <a:endParaRPr sz="1600" b="1" i="0" u="none" strike="noStrike" cap="none">
                  <a:solidFill>
                    <a:schemeClr val="dk1"/>
                  </a:solidFill>
                  <a:latin typeface="Arial"/>
                  <a:ea typeface="Arial"/>
                  <a:cs typeface="Arial"/>
                  <a:sym typeface="Arial"/>
                </a:endParaRPr>
              </a:p>
            </p:txBody>
          </p:sp>
        </p:grpSp>
        <p:sp>
          <p:nvSpPr>
            <p:cNvPr id="6" name="Google Shape;86;p9">
              <a:extLst>
                <a:ext uri="{FF2B5EF4-FFF2-40B4-BE49-F238E27FC236}">
                  <a16:creationId xmlns:a16="http://schemas.microsoft.com/office/drawing/2014/main" id="{57BFD3E3-9154-4FF6-923B-7CCC479FDA28}"/>
                </a:ext>
              </a:extLst>
            </p:cNvPr>
            <p:cNvSpPr/>
            <p:nvPr/>
          </p:nvSpPr>
          <p:spPr>
            <a:xfrm>
              <a:off x="4940262" y="2485476"/>
              <a:ext cx="484500" cy="584700"/>
            </a:xfrm>
            <a:prstGeom prst="verticalScroll">
              <a:avLst>
                <a:gd name="adj" fmla="val 25000"/>
              </a:avLst>
            </a:prstGeom>
            <a:gradFill>
              <a:gsLst>
                <a:gs pos="0">
                  <a:srgbClr val="51AB2A"/>
                </a:gs>
                <a:gs pos="100000">
                  <a:srgbClr val="203E13"/>
                </a:gs>
              </a:gsLst>
              <a:lin ang="5400012" scaled="0"/>
            </a:gradFill>
            <a:ln w="19050" cap="flat" cmpd="sng">
              <a:solidFill>
                <a:srgbClr val="4C1130"/>
              </a:solidFill>
              <a:prstDash val="solid"/>
              <a:round/>
              <a:headEnd type="none" w="sm" len="sm"/>
              <a:tailEnd type="none" w="sm" len="sm"/>
            </a:ln>
            <a:effectLst>
              <a:outerShdw blurRad="57150" dist="19050" dir="5400000" algn="bl" rotWithShape="0">
                <a:srgbClr val="000000">
                  <a:alpha val="49803"/>
                </a:srgbClr>
              </a:outerShdw>
            </a:effectLst>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sp>
          <p:nvSpPr>
            <p:cNvPr id="7" name="Google Shape;87;p9">
              <a:extLst>
                <a:ext uri="{FF2B5EF4-FFF2-40B4-BE49-F238E27FC236}">
                  <a16:creationId xmlns:a16="http://schemas.microsoft.com/office/drawing/2014/main" id="{B165E845-85BD-4214-B04E-E7F6D374BF47}"/>
                </a:ext>
              </a:extLst>
            </p:cNvPr>
            <p:cNvSpPr/>
            <p:nvPr/>
          </p:nvSpPr>
          <p:spPr>
            <a:xfrm>
              <a:off x="5092662" y="2714076"/>
              <a:ext cx="484500" cy="584700"/>
            </a:xfrm>
            <a:prstGeom prst="verticalScroll">
              <a:avLst>
                <a:gd name="adj" fmla="val 25000"/>
              </a:avLst>
            </a:prstGeom>
            <a:gradFill>
              <a:gsLst>
                <a:gs pos="0">
                  <a:srgbClr val="DB0000"/>
                </a:gs>
                <a:gs pos="100000">
                  <a:srgbClr val="540303"/>
                </a:gs>
              </a:gsLst>
              <a:lin ang="5400012" scaled="0"/>
            </a:gradFill>
            <a:ln w="19050" cap="flat" cmpd="sng">
              <a:solidFill>
                <a:srgbClr val="4C1130"/>
              </a:solidFill>
              <a:prstDash val="solid"/>
              <a:round/>
              <a:headEnd type="none" w="sm" len="sm"/>
              <a:tailEnd type="none" w="sm" len="sm"/>
            </a:ln>
            <a:effectLst>
              <a:outerShdw blurRad="57150" dist="19050" dir="5400000" algn="bl" rotWithShape="0">
                <a:srgbClr val="000000">
                  <a:alpha val="49803"/>
                </a:srgbClr>
              </a:outerShdw>
            </a:effectLst>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chemeClr val="dk1"/>
                </a:solidFill>
                <a:latin typeface="Calibri"/>
                <a:ea typeface="Calibri"/>
                <a:cs typeface="Calibri"/>
                <a:sym typeface="Calibri"/>
              </a:endParaRPr>
            </a:p>
          </p:txBody>
        </p:sp>
        <p:sp>
          <p:nvSpPr>
            <p:cNvPr id="8" name="Google Shape;88;p9">
              <a:extLst>
                <a:ext uri="{FF2B5EF4-FFF2-40B4-BE49-F238E27FC236}">
                  <a16:creationId xmlns:a16="http://schemas.microsoft.com/office/drawing/2014/main" id="{CC9C3D10-C045-4E21-A1B4-5EFFA438CC5D}"/>
                </a:ext>
              </a:extLst>
            </p:cNvPr>
            <p:cNvSpPr/>
            <p:nvPr/>
          </p:nvSpPr>
          <p:spPr>
            <a:xfrm>
              <a:off x="5245062" y="2942676"/>
              <a:ext cx="484500" cy="584700"/>
            </a:xfrm>
            <a:prstGeom prst="verticalScroll">
              <a:avLst>
                <a:gd name="adj" fmla="val 25000"/>
              </a:avLst>
            </a:prstGeom>
            <a:gradFill>
              <a:gsLst>
                <a:gs pos="0">
                  <a:srgbClr val="DBD4EB"/>
                </a:gs>
                <a:gs pos="100000">
                  <a:srgbClr val="9180BB"/>
                </a:gs>
              </a:gsLst>
              <a:path path="circle">
                <a:fillToRect l="50000" t="50000" r="50000" b="50000"/>
              </a:path>
              <a:tileRect/>
            </a:gradFill>
            <a:ln w="19050" cap="flat" cmpd="sng">
              <a:solidFill>
                <a:srgbClr val="4C1130"/>
              </a:solidFill>
              <a:prstDash val="solid"/>
              <a:round/>
              <a:headEnd type="none" w="sm" len="sm"/>
              <a:tailEnd type="none" w="sm" len="sm"/>
            </a:ln>
            <a:effectLst>
              <a:outerShdw blurRad="57150" dist="47625" dir="5400000" algn="bl" rotWithShape="0">
                <a:srgbClr val="000000">
                  <a:alpha val="49803"/>
                </a:srgbClr>
              </a:outerShdw>
            </a:effectLst>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chemeClr val="dk1"/>
                </a:solidFill>
                <a:latin typeface="Calibri"/>
                <a:ea typeface="Calibri"/>
                <a:cs typeface="Calibri"/>
                <a:sym typeface="Calibri"/>
              </a:endParaRPr>
            </a:p>
          </p:txBody>
        </p:sp>
        <p:sp>
          <p:nvSpPr>
            <p:cNvPr id="9" name="Google Shape;89;p9">
              <a:extLst>
                <a:ext uri="{FF2B5EF4-FFF2-40B4-BE49-F238E27FC236}">
                  <a16:creationId xmlns:a16="http://schemas.microsoft.com/office/drawing/2014/main" id="{A9237D9A-44C6-4E6D-B56F-1B35E009A137}"/>
                </a:ext>
              </a:extLst>
            </p:cNvPr>
            <p:cNvSpPr/>
            <p:nvPr/>
          </p:nvSpPr>
          <p:spPr>
            <a:xfrm>
              <a:off x="6240237" y="2776558"/>
              <a:ext cx="178843" cy="232527"/>
            </a:xfrm>
            <a:prstGeom prst="ellipse">
              <a:avLst/>
            </a:prstGeom>
            <a:solidFill>
              <a:srgbClr val="741B47"/>
            </a:solidFill>
            <a:ln w="9525" cap="flat" cmpd="sng">
              <a:solidFill>
                <a:srgbClr val="434343"/>
              </a:solidFill>
              <a:prstDash val="solid"/>
              <a:round/>
              <a:headEnd type="none" w="sm" len="sm"/>
              <a:tailEnd type="none" w="sm" len="sm"/>
            </a:ln>
            <a:effectLst>
              <a:outerShdw blurRad="57150" dist="19050" dir="5400000" algn="bl" rotWithShape="0">
                <a:srgbClr val="000000">
                  <a:alpha val="49803"/>
                </a:srgbClr>
              </a:outerShdw>
            </a:effectLst>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10" name="Google Shape;90;p9">
              <a:extLst>
                <a:ext uri="{FF2B5EF4-FFF2-40B4-BE49-F238E27FC236}">
                  <a16:creationId xmlns:a16="http://schemas.microsoft.com/office/drawing/2014/main" id="{8FCB0F79-37D2-4D4D-9336-EFD563DF080B}"/>
                </a:ext>
              </a:extLst>
            </p:cNvPr>
            <p:cNvSpPr/>
            <p:nvPr/>
          </p:nvSpPr>
          <p:spPr>
            <a:xfrm>
              <a:off x="6186051" y="3023625"/>
              <a:ext cx="284815" cy="90922"/>
            </a:xfrm>
            <a:custGeom>
              <a:avLst/>
              <a:gdLst/>
              <a:ahLst/>
              <a:cxnLst/>
              <a:rect l="l" t="t" r="r" b="b"/>
              <a:pathLst>
                <a:path w="120000" h="120000" extrusionOk="0">
                  <a:moveTo>
                    <a:pt x="91510" y="0"/>
                  </a:moveTo>
                  <a:cubicBezTo>
                    <a:pt x="29352" y="0"/>
                    <a:pt x="29352" y="0"/>
                    <a:pt x="29352" y="0"/>
                  </a:cubicBezTo>
                  <a:cubicBezTo>
                    <a:pt x="12949" y="0"/>
                    <a:pt x="0" y="56470"/>
                    <a:pt x="0" y="120000"/>
                  </a:cubicBezTo>
                  <a:cubicBezTo>
                    <a:pt x="0" y="120000"/>
                    <a:pt x="0" y="120000"/>
                    <a:pt x="0" y="120000"/>
                  </a:cubicBezTo>
                  <a:cubicBezTo>
                    <a:pt x="120000" y="120000"/>
                    <a:pt x="120000" y="120000"/>
                    <a:pt x="120000" y="120000"/>
                  </a:cubicBezTo>
                  <a:cubicBezTo>
                    <a:pt x="120000" y="120000"/>
                    <a:pt x="120000" y="120000"/>
                    <a:pt x="120000" y="120000"/>
                  </a:cubicBezTo>
                  <a:cubicBezTo>
                    <a:pt x="120000" y="56470"/>
                    <a:pt x="107050" y="0"/>
                    <a:pt x="91510" y="0"/>
                  </a:cubicBezTo>
                  <a:close/>
                </a:path>
              </a:pathLst>
            </a:custGeom>
            <a:solidFill>
              <a:srgbClr val="741B47"/>
            </a:solidFill>
            <a:ln w="9525" cap="flat" cmpd="sng">
              <a:solidFill>
                <a:srgbClr val="434343"/>
              </a:solidFill>
              <a:prstDash val="solid"/>
              <a:round/>
              <a:headEnd type="none" w="sm" len="sm"/>
              <a:tailEnd type="none" w="sm" len="sm"/>
            </a:ln>
            <a:effectLst>
              <a:outerShdw blurRad="57150" dist="19050" dir="5400000" algn="bl" rotWithShape="0">
                <a:srgbClr val="000000">
                  <a:alpha val="49803"/>
                </a:srgbClr>
              </a:outerShdw>
            </a:effectLst>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11" name="Google Shape;91;p9">
              <a:extLst>
                <a:ext uri="{FF2B5EF4-FFF2-40B4-BE49-F238E27FC236}">
                  <a16:creationId xmlns:a16="http://schemas.microsoft.com/office/drawing/2014/main" id="{FB830E14-17BA-4AEA-BC98-B2D06369C43A}"/>
                </a:ext>
              </a:extLst>
            </p:cNvPr>
            <p:cNvSpPr/>
            <p:nvPr/>
          </p:nvSpPr>
          <p:spPr>
            <a:xfrm>
              <a:off x="6519992" y="2891964"/>
              <a:ext cx="117165" cy="152663"/>
            </a:xfrm>
            <a:prstGeom prst="ellipse">
              <a:avLst/>
            </a:prstGeom>
            <a:solidFill>
              <a:srgbClr val="741B47"/>
            </a:solidFill>
            <a:ln w="9525" cap="flat" cmpd="sng">
              <a:solidFill>
                <a:srgbClr val="434343"/>
              </a:solidFill>
              <a:prstDash val="solid"/>
              <a:round/>
              <a:headEnd type="none" w="sm" len="sm"/>
              <a:tailEnd type="none" w="sm" len="sm"/>
            </a:ln>
            <a:effectLst>
              <a:outerShdw blurRad="57150" dist="19050" dir="5400000" algn="bl" rotWithShape="0">
                <a:srgbClr val="000000">
                  <a:alpha val="49803"/>
                </a:srgbClr>
              </a:outerShdw>
            </a:effectLst>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12" name="Google Shape;92;p9">
              <a:extLst>
                <a:ext uri="{FF2B5EF4-FFF2-40B4-BE49-F238E27FC236}">
                  <a16:creationId xmlns:a16="http://schemas.microsoft.com/office/drawing/2014/main" id="{5A1DA6FB-EE34-4F31-9D1B-972A7E85B7DE}"/>
                </a:ext>
              </a:extLst>
            </p:cNvPr>
            <p:cNvSpPr/>
            <p:nvPr/>
          </p:nvSpPr>
          <p:spPr>
            <a:xfrm>
              <a:off x="6484708" y="3056134"/>
              <a:ext cx="187654" cy="58669"/>
            </a:xfrm>
            <a:custGeom>
              <a:avLst/>
              <a:gdLst/>
              <a:ahLst/>
              <a:cxnLst/>
              <a:rect l="l" t="t" r="r" b="b"/>
              <a:pathLst>
                <a:path w="120000" h="120000" extrusionOk="0">
                  <a:moveTo>
                    <a:pt x="91304" y="0"/>
                  </a:moveTo>
                  <a:cubicBezTo>
                    <a:pt x="30000" y="0"/>
                    <a:pt x="30000" y="0"/>
                    <a:pt x="30000" y="0"/>
                  </a:cubicBezTo>
                  <a:cubicBezTo>
                    <a:pt x="13043" y="0"/>
                    <a:pt x="0" y="54545"/>
                    <a:pt x="0" y="120000"/>
                  </a:cubicBezTo>
                  <a:cubicBezTo>
                    <a:pt x="0" y="120000"/>
                    <a:pt x="0" y="120000"/>
                    <a:pt x="0" y="120000"/>
                  </a:cubicBezTo>
                  <a:cubicBezTo>
                    <a:pt x="120000" y="120000"/>
                    <a:pt x="120000" y="120000"/>
                    <a:pt x="120000" y="120000"/>
                  </a:cubicBezTo>
                  <a:cubicBezTo>
                    <a:pt x="120000" y="120000"/>
                    <a:pt x="120000" y="120000"/>
                    <a:pt x="120000" y="120000"/>
                  </a:cubicBezTo>
                  <a:cubicBezTo>
                    <a:pt x="120000" y="54545"/>
                    <a:pt x="106956" y="0"/>
                    <a:pt x="91304" y="0"/>
                  </a:cubicBezTo>
                  <a:close/>
                </a:path>
              </a:pathLst>
            </a:custGeom>
            <a:solidFill>
              <a:srgbClr val="741B47"/>
            </a:solidFill>
            <a:ln w="9525" cap="flat" cmpd="sng">
              <a:solidFill>
                <a:srgbClr val="434343"/>
              </a:solidFill>
              <a:prstDash val="solid"/>
              <a:round/>
              <a:headEnd type="none" w="sm" len="sm"/>
              <a:tailEnd type="none" w="sm" len="sm"/>
            </a:ln>
            <a:effectLst>
              <a:outerShdw blurRad="57150" dist="19050" dir="5400000" algn="bl" rotWithShape="0">
                <a:srgbClr val="000000">
                  <a:alpha val="49803"/>
                </a:srgbClr>
              </a:outerShdw>
            </a:effectLst>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13" name="Google Shape;93;p9">
              <a:extLst>
                <a:ext uri="{FF2B5EF4-FFF2-40B4-BE49-F238E27FC236}">
                  <a16:creationId xmlns:a16="http://schemas.microsoft.com/office/drawing/2014/main" id="{4D516059-9F4F-4819-A598-90746DC3BF2E}"/>
                </a:ext>
              </a:extLst>
            </p:cNvPr>
            <p:cNvSpPr/>
            <p:nvPr/>
          </p:nvSpPr>
          <p:spPr>
            <a:xfrm>
              <a:off x="6020970" y="2891964"/>
              <a:ext cx="118356" cy="152663"/>
            </a:xfrm>
            <a:prstGeom prst="ellipse">
              <a:avLst/>
            </a:prstGeom>
            <a:solidFill>
              <a:srgbClr val="741B47"/>
            </a:solidFill>
            <a:ln w="9525" cap="flat" cmpd="sng">
              <a:solidFill>
                <a:srgbClr val="434343"/>
              </a:solidFill>
              <a:prstDash val="solid"/>
              <a:round/>
              <a:headEnd type="none" w="sm" len="sm"/>
              <a:tailEnd type="none" w="sm" len="sm"/>
            </a:ln>
            <a:effectLst>
              <a:outerShdw blurRad="57150" dist="19050" dir="5400000" algn="bl" rotWithShape="0">
                <a:srgbClr val="000000">
                  <a:alpha val="49803"/>
                </a:srgbClr>
              </a:outerShdw>
            </a:effectLst>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14" name="Google Shape;94;p9">
              <a:extLst>
                <a:ext uri="{FF2B5EF4-FFF2-40B4-BE49-F238E27FC236}">
                  <a16:creationId xmlns:a16="http://schemas.microsoft.com/office/drawing/2014/main" id="{56FB8A0F-FDD6-46F2-9C39-5EF247EF824F}"/>
                </a:ext>
              </a:extLst>
            </p:cNvPr>
            <p:cNvSpPr/>
            <p:nvPr/>
          </p:nvSpPr>
          <p:spPr>
            <a:xfrm>
              <a:off x="5986946" y="3056134"/>
              <a:ext cx="185273" cy="58669"/>
            </a:xfrm>
            <a:custGeom>
              <a:avLst/>
              <a:gdLst/>
              <a:ahLst/>
              <a:cxnLst/>
              <a:rect l="l" t="t" r="r" b="b"/>
              <a:pathLst>
                <a:path w="120000" h="120000" extrusionOk="0">
                  <a:moveTo>
                    <a:pt x="29010" y="0"/>
                  </a:moveTo>
                  <a:cubicBezTo>
                    <a:pt x="90989" y="0"/>
                    <a:pt x="90989" y="0"/>
                    <a:pt x="90989" y="0"/>
                  </a:cubicBezTo>
                  <a:cubicBezTo>
                    <a:pt x="106813" y="0"/>
                    <a:pt x="120000" y="54545"/>
                    <a:pt x="120000" y="120000"/>
                  </a:cubicBezTo>
                  <a:cubicBezTo>
                    <a:pt x="120000" y="120000"/>
                    <a:pt x="120000" y="120000"/>
                    <a:pt x="120000" y="120000"/>
                  </a:cubicBezTo>
                  <a:cubicBezTo>
                    <a:pt x="0" y="120000"/>
                    <a:pt x="0" y="120000"/>
                    <a:pt x="0" y="120000"/>
                  </a:cubicBezTo>
                  <a:cubicBezTo>
                    <a:pt x="0" y="120000"/>
                    <a:pt x="0" y="120000"/>
                    <a:pt x="0" y="120000"/>
                  </a:cubicBezTo>
                  <a:cubicBezTo>
                    <a:pt x="0" y="54545"/>
                    <a:pt x="13186" y="0"/>
                    <a:pt x="29010" y="0"/>
                  </a:cubicBezTo>
                  <a:close/>
                </a:path>
              </a:pathLst>
            </a:custGeom>
            <a:solidFill>
              <a:srgbClr val="741B47"/>
            </a:solidFill>
            <a:ln w="9525" cap="flat" cmpd="sng">
              <a:solidFill>
                <a:srgbClr val="434343"/>
              </a:solidFill>
              <a:prstDash val="solid"/>
              <a:round/>
              <a:headEnd type="none" w="sm" len="sm"/>
              <a:tailEnd type="none" w="sm" len="sm"/>
            </a:ln>
            <a:effectLst>
              <a:outerShdw blurRad="57150" dist="19050" dir="5400000" algn="bl" rotWithShape="0">
                <a:srgbClr val="000000">
                  <a:alpha val="49803"/>
                </a:srgbClr>
              </a:outerShdw>
            </a:effectLst>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2400"/>
                <a:buFont typeface="Arial"/>
                <a:buNone/>
              </a:pPr>
              <a:endParaRPr sz="2400" b="0" i="0" u="none" strike="noStrike" cap="none">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21050716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CB2B88-3DDC-4986-8D89-A3EDC5187EA9}"/>
              </a:ext>
            </a:extLst>
          </p:cNvPr>
          <p:cNvSpPr>
            <a:spLocks noGrp="1"/>
          </p:cNvSpPr>
          <p:nvPr>
            <p:ph type="title"/>
          </p:nvPr>
        </p:nvSpPr>
        <p:spPr/>
        <p:txBody>
          <a:bodyPr/>
          <a:lstStyle/>
          <a:p>
            <a:r>
              <a:rPr lang="en-US" dirty="0"/>
              <a:t>Building an Online Community</a:t>
            </a:r>
          </a:p>
        </p:txBody>
      </p:sp>
      <p:sp>
        <p:nvSpPr>
          <p:cNvPr id="3" name="Content Placeholder 2">
            <a:extLst>
              <a:ext uri="{FF2B5EF4-FFF2-40B4-BE49-F238E27FC236}">
                <a16:creationId xmlns:a16="http://schemas.microsoft.com/office/drawing/2014/main" id="{EE3E28DE-DA44-4ED0-B0F8-EE01B9ACB982}"/>
              </a:ext>
            </a:extLst>
          </p:cNvPr>
          <p:cNvSpPr txBox="1">
            <a:spLocks/>
          </p:cNvSpPr>
          <p:nvPr/>
        </p:nvSpPr>
        <p:spPr>
          <a:xfrm>
            <a:off x="365760" y="937454"/>
            <a:ext cx="11658600" cy="4610100"/>
          </a:xfrm>
          <a:prstGeom prst="rect">
            <a:avLst/>
          </a:prstGeom>
        </p:spPr>
        <p:txBody>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400"/>
              </a:spcBef>
              <a:buFont typeface="Arial" charset="0"/>
              <a:buNone/>
            </a:pPr>
            <a:r>
              <a:rPr lang="en-US" b="1" dirty="0"/>
              <a:t>https://bssw.io </a:t>
            </a:r>
          </a:p>
          <a:p>
            <a:pPr>
              <a:spcBef>
                <a:spcPts val="400"/>
              </a:spcBef>
            </a:pPr>
            <a:r>
              <a:rPr lang="en-US" sz="2000" b="1" dirty="0">
                <a:solidFill>
                  <a:schemeClr val="accent1"/>
                </a:solidFill>
              </a:rPr>
              <a:t>New </a:t>
            </a:r>
            <a:r>
              <a:rPr lang="en-US" sz="2000" b="1" u="sng" dirty="0">
                <a:solidFill>
                  <a:schemeClr val="accent1"/>
                </a:solidFill>
              </a:rPr>
              <a:t>community-based resource</a:t>
            </a:r>
            <a:r>
              <a:rPr lang="en-US" sz="2000" b="1" dirty="0">
                <a:solidFill>
                  <a:schemeClr val="accent1"/>
                </a:solidFill>
              </a:rPr>
              <a:t> for scientific software </a:t>
            </a:r>
            <a:br>
              <a:rPr lang="en-US" sz="2000" b="1" dirty="0">
                <a:solidFill>
                  <a:schemeClr val="accent1"/>
                </a:solidFill>
              </a:rPr>
            </a:br>
            <a:r>
              <a:rPr lang="en-US" sz="2000" b="1" dirty="0">
                <a:solidFill>
                  <a:schemeClr val="accent1"/>
                </a:solidFill>
              </a:rPr>
              <a:t>improvement</a:t>
            </a:r>
          </a:p>
          <a:p>
            <a:pPr>
              <a:spcBef>
                <a:spcPts val="400"/>
              </a:spcBef>
            </a:pPr>
            <a:r>
              <a:rPr lang="en-US" sz="2000" dirty="0"/>
              <a:t>A central hub for sharing information on practices, techniques, experiences, and tools to improve developer productivity and software sustainability for computational science &amp; engineering (CSE)</a:t>
            </a:r>
            <a:endParaRPr lang="en-US" dirty="0"/>
          </a:p>
          <a:p>
            <a:pPr marL="0" indent="0">
              <a:buFont typeface="Arial" charset="0"/>
              <a:buNone/>
            </a:pPr>
            <a:r>
              <a:rPr lang="en-US" b="1" dirty="0"/>
              <a:t>Goals</a:t>
            </a:r>
          </a:p>
          <a:p>
            <a:pPr>
              <a:spcBef>
                <a:spcPts val="400"/>
              </a:spcBef>
            </a:pPr>
            <a:r>
              <a:rPr lang="en-US" sz="2000" dirty="0"/>
              <a:t>Raise awareness of the importance of </a:t>
            </a:r>
            <a:r>
              <a:rPr lang="en-US" sz="2000" b="1" dirty="0"/>
              <a:t>good software practices </a:t>
            </a:r>
            <a:r>
              <a:rPr lang="en-US" sz="2000" dirty="0"/>
              <a:t>to scientific productivity and to the quality and reliability of computationally-based scientific results</a:t>
            </a:r>
          </a:p>
          <a:p>
            <a:pPr>
              <a:spcBef>
                <a:spcPts val="400"/>
              </a:spcBef>
            </a:pPr>
            <a:r>
              <a:rPr lang="en-US" sz="2000" dirty="0"/>
              <a:t>Raise awareness of the </a:t>
            </a:r>
            <a:r>
              <a:rPr lang="en-US" sz="2000" b="1" dirty="0"/>
              <a:t>increasing challenges </a:t>
            </a:r>
            <a:r>
              <a:rPr lang="en-US" sz="2000" dirty="0"/>
              <a:t>facing CSE software developers as high-end computing heads to extreme scales</a:t>
            </a:r>
          </a:p>
          <a:p>
            <a:pPr>
              <a:spcBef>
                <a:spcPts val="400"/>
              </a:spcBef>
            </a:pPr>
            <a:r>
              <a:rPr lang="en-US" sz="2000" dirty="0"/>
              <a:t>Help CSE researchers </a:t>
            </a:r>
            <a:r>
              <a:rPr lang="en-US" sz="2000" b="1" dirty="0"/>
              <a:t>increase effectiveness </a:t>
            </a:r>
            <a:r>
              <a:rPr lang="en-US" sz="2000" dirty="0"/>
              <a:t>as well as leverage and impact</a:t>
            </a:r>
          </a:p>
          <a:p>
            <a:pPr>
              <a:spcBef>
                <a:spcPts val="400"/>
              </a:spcBef>
            </a:pPr>
            <a:r>
              <a:rPr lang="en-US" sz="2000" b="1" dirty="0"/>
              <a:t>Facilitate CSE collaboration via software</a:t>
            </a:r>
            <a:r>
              <a:rPr lang="en-US" sz="2000" dirty="0"/>
              <a:t> in order to advance scientific discoveries</a:t>
            </a:r>
          </a:p>
          <a:p>
            <a:pPr marL="0" indent="0">
              <a:buFont typeface="Arial" charset="0"/>
              <a:buNone/>
            </a:pPr>
            <a:r>
              <a:rPr lang="en-US" b="1" dirty="0"/>
              <a:t>Site users can…</a:t>
            </a:r>
          </a:p>
          <a:p>
            <a:pPr>
              <a:spcBef>
                <a:spcPts val="400"/>
              </a:spcBef>
            </a:pPr>
            <a:r>
              <a:rPr lang="en-US" sz="2000" b="1" dirty="0"/>
              <a:t>Find information </a:t>
            </a:r>
            <a:r>
              <a:rPr lang="en-US" sz="2000" dirty="0"/>
              <a:t>on scientific software topics</a:t>
            </a:r>
          </a:p>
          <a:p>
            <a:pPr>
              <a:spcBef>
                <a:spcPts val="400"/>
              </a:spcBef>
            </a:pPr>
            <a:r>
              <a:rPr lang="en-US" sz="2000" b="1" dirty="0"/>
              <a:t>Contribute new resources </a:t>
            </a:r>
            <a:r>
              <a:rPr lang="en-US" sz="2000" dirty="0"/>
              <a:t>based on your experiences</a:t>
            </a:r>
          </a:p>
          <a:p>
            <a:pPr>
              <a:spcBef>
                <a:spcPts val="400"/>
              </a:spcBef>
            </a:pPr>
            <a:r>
              <a:rPr lang="en-US" sz="2000" dirty="0"/>
              <a:t>Create content tailored to the unique needs and </a:t>
            </a:r>
            <a:br>
              <a:rPr lang="en-US" sz="2000" dirty="0"/>
            </a:br>
            <a:r>
              <a:rPr lang="en-US" sz="2000" dirty="0"/>
              <a:t>perspectives of a focused scientific domain</a:t>
            </a:r>
          </a:p>
        </p:txBody>
      </p:sp>
      <p:pic>
        <p:nvPicPr>
          <p:cNvPr id="4" name="Picture 3" descr="Screen Shot 2017-01-21 at 6.45.35 PM.png">
            <a:extLst>
              <a:ext uri="{FF2B5EF4-FFF2-40B4-BE49-F238E27FC236}">
                <a16:creationId xmlns:a16="http://schemas.microsoft.com/office/drawing/2014/main" id="{4305FC7E-611D-4E7E-952D-9882E099EE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483534" y="320039"/>
            <a:ext cx="3357819" cy="1440667"/>
          </a:xfrm>
          <a:prstGeom prst="rect">
            <a:avLst/>
          </a:prstGeom>
        </p:spPr>
      </p:pic>
    </p:spTree>
    <p:extLst>
      <p:ext uri="{BB962C8B-B14F-4D97-AF65-F5344CB8AC3E}">
        <p14:creationId xmlns:p14="http://schemas.microsoft.com/office/powerpoint/2010/main" val="2455104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9762F3-DF7B-4C71-A4DF-612EBC22ECFC}"/>
              </a:ext>
            </a:extLst>
          </p:cNvPr>
          <p:cNvSpPr>
            <a:spLocks noGrp="1"/>
          </p:cNvSpPr>
          <p:nvPr>
            <p:ph type="title"/>
          </p:nvPr>
        </p:nvSpPr>
        <p:spPr>
          <a:xfrm>
            <a:off x="365760" y="411480"/>
            <a:ext cx="6603076" cy="914400"/>
          </a:xfrm>
        </p:spPr>
        <p:txBody>
          <a:bodyPr/>
          <a:lstStyle/>
          <a:p>
            <a:r>
              <a:rPr lang="en-US" dirty="0"/>
              <a:t>Advancing Scientific Productivity through Better Scientific Software: </a:t>
            </a:r>
            <a:r>
              <a:rPr lang="en-US" b="0" dirty="0"/>
              <a:t>Developer Productivity and Software Sustainability Report</a:t>
            </a:r>
            <a:endParaRPr lang="en-US" dirty="0"/>
          </a:p>
        </p:txBody>
      </p:sp>
      <p:sp>
        <p:nvSpPr>
          <p:cNvPr id="4" name="Google Shape;100;p10">
            <a:extLst>
              <a:ext uri="{FF2B5EF4-FFF2-40B4-BE49-F238E27FC236}">
                <a16:creationId xmlns:a16="http://schemas.microsoft.com/office/drawing/2014/main" id="{E4940846-874D-44C5-A820-8F03761002A9}"/>
              </a:ext>
            </a:extLst>
          </p:cNvPr>
          <p:cNvSpPr/>
          <p:nvPr/>
        </p:nvSpPr>
        <p:spPr>
          <a:xfrm>
            <a:off x="7564582" y="6023634"/>
            <a:ext cx="4441659" cy="725509"/>
          </a:xfrm>
          <a:prstGeom prst="rect">
            <a:avLst/>
          </a:prstGeom>
          <a:solidFill>
            <a:schemeClr val="lt1"/>
          </a:solidFill>
          <a:ln>
            <a:noFill/>
          </a:ln>
        </p:spPr>
        <p:txBody>
          <a:bodyPr spcFirstLastPara="1" wrap="square" lIns="121850" tIns="60925" rIns="121850" bIns="60925" anchor="ctr" anchorCtr="0">
            <a:noAutofit/>
          </a:bodyPr>
          <a:lstStyle/>
          <a:p>
            <a:pPr marL="0" marR="0" lvl="0" indent="0" algn="ctr" rtl="0">
              <a:lnSpc>
                <a:spcPct val="90000"/>
              </a:lnSpc>
              <a:spcBef>
                <a:spcPts val="0"/>
              </a:spcBef>
              <a:spcAft>
                <a:spcPts val="0"/>
              </a:spcAft>
              <a:buNone/>
            </a:pPr>
            <a:endParaRPr sz="2000" b="0" i="0" u="none" strike="noStrike" cap="none">
              <a:solidFill>
                <a:schemeClr val="lt1"/>
              </a:solidFill>
              <a:latin typeface="Arial"/>
              <a:ea typeface="Arial"/>
              <a:cs typeface="Arial"/>
              <a:sym typeface="Arial"/>
            </a:endParaRPr>
          </a:p>
        </p:txBody>
      </p:sp>
      <p:sp>
        <p:nvSpPr>
          <p:cNvPr id="5" name="Google Shape;101;p10">
            <a:extLst>
              <a:ext uri="{FF2B5EF4-FFF2-40B4-BE49-F238E27FC236}">
                <a16:creationId xmlns:a16="http://schemas.microsoft.com/office/drawing/2014/main" id="{F836286A-8EB8-46B3-BF28-0B066EC300C0}"/>
              </a:ext>
            </a:extLst>
          </p:cNvPr>
          <p:cNvSpPr txBox="1"/>
          <p:nvPr/>
        </p:nvSpPr>
        <p:spPr>
          <a:xfrm>
            <a:off x="365750" y="6100175"/>
            <a:ext cx="11478600" cy="420000"/>
          </a:xfrm>
          <a:prstGeom prst="rect">
            <a:avLst/>
          </a:prstGeom>
          <a:noFill/>
          <a:ln>
            <a:noFill/>
          </a:ln>
        </p:spPr>
        <p:txBody>
          <a:bodyPr spcFirstLastPara="1" wrap="square" lIns="118850" tIns="91425" rIns="118850" bIns="91425" anchor="ctr" anchorCtr="0">
            <a:noAutofit/>
          </a:bodyPr>
          <a:lstStyle/>
          <a:p>
            <a:pPr marL="0" marR="0" lvl="0" indent="0" algn="l" rtl="0">
              <a:lnSpc>
                <a:spcPct val="90000"/>
              </a:lnSpc>
              <a:spcBef>
                <a:spcPts val="0"/>
              </a:spcBef>
              <a:spcAft>
                <a:spcPts val="0"/>
              </a:spcAft>
              <a:buNone/>
            </a:pPr>
            <a:r>
              <a:rPr lang="en-US" sz="1700" b="1" i="0" u="none" strike="noStrike" cap="none">
                <a:solidFill>
                  <a:srgbClr val="1155CC"/>
                </a:solidFill>
                <a:latin typeface="Arial"/>
                <a:ea typeface="Arial"/>
                <a:cs typeface="Arial"/>
                <a:sym typeface="Arial"/>
              </a:rPr>
              <a:t>https://exascaleproject.org/better-scientific-productivity-through-better-scientific-software-the-ideas-report</a:t>
            </a:r>
            <a:endParaRPr>
              <a:solidFill>
                <a:srgbClr val="1155CC"/>
              </a:solidFill>
            </a:endParaRPr>
          </a:p>
        </p:txBody>
      </p:sp>
      <p:pic>
        <p:nvPicPr>
          <p:cNvPr id="6" name="Google Shape;102;p10">
            <a:extLst>
              <a:ext uri="{FF2B5EF4-FFF2-40B4-BE49-F238E27FC236}">
                <a16:creationId xmlns:a16="http://schemas.microsoft.com/office/drawing/2014/main" id="{DE7B22A0-6F6B-408C-B7E0-FF3B65554F03}"/>
              </a:ext>
            </a:extLst>
          </p:cNvPr>
          <p:cNvPicPr preferRelativeResize="0"/>
          <p:nvPr/>
        </p:nvPicPr>
        <p:blipFill rotWithShape="1">
          <a:blip r:embed="rId2">
            <a:alphaModFix/>
          </a:blip>
          <a:srcRect/>
          <a:stretch/>
        </p:blipFill>
        <p:spPr>
          <a:xfrm>
            <a:off x="7018868" y="165044"/>
            <a:ext cx="4987373" cy="4864156"/>
          </a:xfrm>
          <a:prstGeom prst="rect">
            <a:avLst/>
          </a:prstGeom>
          <a:noFill/>
          <a:ln w="9525" cap="flat" cmpd="sng">
            <a:solidFill>
              <a:schemeClr val="dk1"/>
            </a:solidFill>
            <a:prstDash val="solid"/>
            <a:round/>
            <a:headEnd type="none" w="sm" len="sm"/>
            <a:tailEnd type="none" w="sm" len="sm"/>
          </a:ln>
          <a:effectLst>
            <a:outerShdw blurRad="50800" dist="38100" dir="2700000" algn="tl" rotWithShape="0">
              <a:srgbClr val="000000">
                <a:alpha val="40000"/>
              </a:srgbClr>
            </a:outerShdw>
          </a:effectLst>
        </p:spPr>
      </p:pic>
      <p:pic>
        <p:nvPicPr>
          <p:cNvPr id="7" name="Google Shape;103;p10">
            <a:extLst>
              <a:ext uri="{FF2B5EF4-FFF2-40B4-BE49-F238E27FC236}">
                <a16:creationId xmlns:a16="http://schemas.microsoft.com/office/drawing/2014/main" id="{E774FC02-82ED-4801-8CAF-6A9F312AEFEE}"/>
              </a:ext>
            </a:extLst>
          </p:cNvPr>
          <p:cNvPicPr preferRelativeResize="0"/>
          <p:nvPr/>
        </p:nvPicPr>
        <p:blipFill rotWithShape="1">
          <a:blip r:embed="rId3">
            <a:alphaModFix/>
          </a:blip>
          <a:srcRect/>
          <a:stretch/>
        </p:blipFill>
        <p:spPr>
          <a:xfrm>
            <a:off x="5704829" y="1468490"/>
            <a:ext cx="3364065" cy="4525648"/>
          </a:xfrm>
          <a:prstGeom prst="rect">
            <a:avLst/>
          </a:prstGeom>
          <a:noFill/>
          <a:ln w="9525" cap="flat" cmpd="sng">
            <a:solidFill>
              <a:schemeClr val="dk1"/>
            </a:solidFill>
            <a:prstDash val="solid"/>
            <a:round/>
            <a:headEnd type="none" w="sm" len="sm"/>
            <a:tailEnd type="none" w="sm" len="sm"/>
          </a:ln>
          <a:effectLst>
            <a:outerShdw blurRad="50800" dist="38100" dir="2700000" algn="tl" rotWithShape="0">
              <a:srgbClr val="000000">
                <a:alpha val="40000"/>
              </a:srgbClr>
            </a:outerShdw>
          </a:effectLst>
        </p:spPr>
      </p:pic>
      <p:sp>
        <p:nvSpPr>
          <p:cNvPr id="8" name="Google Shape;104;p10">
            <a:extLst>
              <a:ext uri="{FF2B5EF4-FFF2-40B4-BE49-F238E27FC236}">
                <a16:creationId xmlns:a16="http://schemas.microsoft.com/office/drawing/2014/main" id="{9A735C52-795E-46FE-9AE8-AD3DA8A28446}"/>
              </a:ext>
            </a:extLst>
          </p:cNvPr>
          <p:cNvSpPr txBox="1"/>
          <p:nvPr/>
        </p:nvSpPr>
        <p:spPr>
          <a:xfrm>
            <a:off x="365761" y="2007057"/>
            <a:ext cx="5241825" cy="3874907"/>
          </a:xfrm>
          <a:prstGeom prst="rect">
            <a:avLst/>
          </a:prstGeom>
          <a:noFill/>
          <a:ln>
            <a:noFill/>
          </a:ln>
        </p:spPr>
        <p:txBody>
          <a:bodyPr spcFirstLastPara="1" wrap="square" lIns="118850" tIns="91425" rIns="118850" bIns="91425" anchor="ctr" anchorCtr="0">
            <a:noAutofit/>
          </a:bodyPr>
          <a:lstStyle/>
          <a:p>
            <a:pPr marL="0" marR="0" lvl="0" indent="0" algn="l" rtl="0">
              <a:lnSpc>
                <a:spcPct val="90000"/>
              </a:lnSpc>
              <a:spcBef>
                <a:spcPts val="0"/>
              </a:spcBef>
              <a:spcAft>
                <a:spcPts val="0"/>
              </a:spcAft>
              <a:buNone/>
            </a:pPr>
            <a:r>
              <a:rPr lang="en-US" sz="1600" b="0" i="0" u="none" strike="noStrike" cap="none" dirty="0">
                <a:solidFill>
                  <a:schemeClr val="dk1"/>
                </a:solidFill>
                <a:latin typeface="Arial"/>
                <a:ea typeface="Arial"/>
                <a:cs typeface="Arial"/>
                <a:sym typeface="Arial"/>
              </a:rPr>
              <a:t>Disruptive changes in computer architectures and the complexities of tackling new frontiers in extreme-scale modeling, simulation, and analysis present daunting challenges to software productivity and  sustainability.</a:t>
            </a:r>
            <a:endParaRPr dirty="0"/>
          </a:p>
          <a:p>
            <a:pPr marL="0" marR="0" lvl="0" indent="0" algn="l" rtl="0">
              <a:lnSpc>
                <a:spcPct val="90000"/>
              </a:lnSpc>
              <a:spcBef>
                <a:spcPts val="0"/>
              </a:spcBef>
              <a:spcAft>
                <a:spcPts val="0"/>
              </a:spcAft>
              <a:buNone/>
            </a:pPr>
            <a:endParaRPr sz="700" b="0" i="0" u="none" strike="noStrike" cap="none" dirty="0">
              <a:solidFill>
                <a:schemeClr val="dk1"/>
              </a:solidFill>
              <a:latin typeface="Arial"/>
              <a:ea typeface="Arial"/>
              <a:cs typeface="Arial"/>
              <a:sym typeface="Arial"/>
            </a:endParaRPr>
          </a:p>
          <a:p>
            <a:pPr marL="0" marR="0" lvl="0" indent="0" algn="l" rtl="0">
              <a:lnSpc>
                <a:spcPct val="90000"/>
              </a:lnSpc>
              <a:spcBef>
                <a:spcPts val="0"/>
              </a:spcBef>
              <a:spcAft>
                <a:spcPts val="0"/>
              </a:spcAft>
              <a:buNone/>
            </a:pPr>
            <a:r>
              <a:rPr lang="en-US" sz="1600" b="0" i="0" u="none" strike="noStrike" cap="none" dirty="0">
                <a:solidFill>
                  <a:schemeClr val="dk1"/>
                </a:solidFill>
                <a:latin typeface="Arial"/>
                <a:ea typeface="Arial"/>
                <a:cs typeface="Arial"/>
                <a:sym typeface="Arial"/>
              </a:rPr>
              <a:t>This newly released report explains the IDEAS approach, outcomes, and impact of work (in partnership with the ECP and broader computational science community).</a:t>
            </a:r>
            <a:endParaRPr dirty="0"/>
          </a:p>
          <a:p>
            <a:pPr marL="0" marR="0" lvl="0" indent="0" algn="l" rtl="0">
              <a:lnSpc>
                <a:spcPct val="90000"/>
              </a:lnSpc>
              <a:spcBef>
                <a:spcPts val="0"/>
              </a:spcBef>
              <a:spcAft>
                <a:spcPts val="0"/>
              </a:spcAft>
              <a:buNone/>
            </a:pPr>
            <a:endParaRPr sz="700" b="0" i="0" u="none" strike="noStrike" cap="none" dirty="0">
              <a:solidFill>
                <a:schemeClr val="dk1"/>
              </a:solidFill>
              <a:latin typeface="Arial"/>
              <a:ea typeface="Arial"/>
              <a:cs typeface="Arial"/>
              <a:sym typeface="Arial"/>
            </a:endParaRPr>
          </a:p>
          <a:p>
            <a:pPr marL="0" marR="0" lvl="0" indent="0" algn="l" rtl="0">
              <a:spcBef>
                <a:spcPts val="0"/>
              </a:spcBef>
              <a:spcAft>
                <a:spcPts val="0"/>
              </a:spcAft>
              <a:buNone/>
            </a:pPr>
            <a:r>
              <a:rPr lang="en-US" sz="1600" b="0" i="0" u="none" strike="noStrike" cap="none" dirty="0">
                <a:solidFill>
                  <a:schemeClr val="dk1"/>
                </a:solidFill>
                <a:latin typeface="Arial"/>
                <a:ea typeface="Arial"/>
                <a:cs typeface="Arial"/>
                <a:sym typeface="Arial"/>
              </a:rPr>
              <a:t>Target readers are all those who care about the quality and integrity of scientific discoveries based on simulation and analysis. While the difficulties of extreme-scale computing intensify software challenges, issues are relevant across all computing scales, given universal increases in complexity and the need to ensure the trustworthiness of computational results.</a:t>
            </a:r>
            <a:endParaRPr dirty="0"/>
          </a:p>
        </p:txBody>
      </p:sp>
      <p:sp>
        <p:nvSpPr>
          <p:cNvPr id="9" name="Google Shape;105;p10">
            <a:extLst>
              <a:ext uri="{FF2B5EF4-FFF2-40B4-BE49-F238E27FC236}">
                <a16:creationId xmlns:a16="http://schemas.microsoft.com/office/drawing/2014/main" id="{370F8180-1718-470B-A170-B0862377D159}"/>
              </a:ext>
            </a:extLst>
          </p:cNvPr>
          <p:cNvSpPr txBox="1"/>
          <p:nvPr/>
        </p:nvSpPr>
        <p:spPr>
          <a:xfrm>
            <a:off x="10368357" y="5141830"/>
            <a:ext cx="1637884" cy="433965"/>
          </a:xfrm>
          <a:prstGeom prst="rect">
            <a:avLst/>
          </a:prstGeom>
          <a:noFill/>
          <a:ln>
            <a:noFill/>
          </a:ln>
        </p:spPr>
        <p:txBody>
          <a:bodyPr spcFirstLastPara="1" wrap="square" lIns="118850" tIns="91425" rIns="118850" bIns="91425" anchor="ctr" anchorCtr="0">
            <a:noAutofit/>
          </a:bodyPr>
          <a:lstStyle/>
          <a:p>
            <a:pPr marL="0" marR="0" lvl="0" indent="0" algn="l" rtl="0">
              <a:lnSpc>
                <a:spcPct val="90000"/>
              </a:lnSpc>
              <a:spcBef>
                <a:spcPts val="0"/>
              </a:spcBef>
              <a:spcAft>
                <a:spcPts val="0"/>
              </a:spcAft>
              <a:buNone/>
            </a:pPr>
            <a:r>
              <a:rPr lang="en-US" sz="1800">
                <a:solidFill>
                  <a:schemeClr val="dk1"/>
                </a:solidFill>
                <a:latin typeface="Arial"/>
                <a:ea typeface="Arial"/>
                <a:cs typeface="Arial"/>
                <a:sym typeface="Arial"/>
              </a:rPr>
              <a:t>January 2020</a:t>
            </a:r>
            <a:endParaRPr/>
          </a:p>
        </p:txBody>
      </p:sp>
    </p:spTree>
    <p:extLst>
      <p:ext uri="{BB962C8B-B14F-4D97-AF65-F5344CB8AC3E}">
        <p14:creationId xmlns:p14="http://schemas.microsoft.com/office/powerpoint/2010/main" val="8316375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58CB878-0734-4463-835E-51258994794F}"/>
              </a:ext>
            </a:extLst>
          </p:cNvPr>
          <p:cNvSpPr>
            <a:spLocks noGrp="1"/>
          </p:cNvSpPr>
          <p:nvPr>
            <p:ph type="title"/>
          </p:nvPr>
        </p:nvSpPr>
        <p:spPr/>
        <p:txBody>
          <a:bodyPr/>
          <a:lstStyle/>
          <a:p>
            <a:r>
              <a:rPr lang="en-US" dirty="0"/>
              <a:t>Follow IDEAS and </a:t>
            </a:r>
            <a:r>
              <a:rPr lang="en-US" dirty="0" err="1"/>
              <a:t>BSSw</a:t>
            </a:r>
            <a:endParaRPr lang="en-US" dirty="0"/>
          </a:p>
        </p:txBody>
      </p:sp>
      <p:sp>
        <p:nvSpPr>
          <p:cNvPr id="4" name="Content Placeholder 3">
            <a:extLst>
              <a:ext uri="{FF2B5EF4-FFF2-40B4-BE49-F238E27FC236}">
                <a16:creationId xmlns:a16="http://schemas.microsoft.com/office/drawing/2014/main" id="{AE2680D0-A841-4E56-972F-EBFB89AD4D33}"/>
              </a:ext>
            </a:extLst>
          </p:cNvPr>
          <p:cNvSpPr>
            <a:spLocks noGrp="1"/>
          </p:cNvSpPr>
          <p:nvPr>
            <p:ph idx="1"/>
          </p:nvPr>
        </p:nvSpPr>
        <p:spPr/>
        <p:txBody>
          <a:bodyPr/>
          <a:lstStyle/>
          <a:p>
            <a:r>
              <a:rPr lang="en-US" dirty="0"/>
              <a:t>IDEAS Productivity mailing list: </a:t>
            </a:r>
            <a:r>
              <a:rPr lang="en-US" dirty="0">
                <a:hlinkClick r:id="rId2"/>
              </a:rPr>
              <a:t>http://eepurl.com/cQCyJ5</a:t>
            </a:r>
            <a:endParaRPr lang="en-US" dirty="0"/>
          </a:p>
          <a:p>
            <a:pPr lvl="1"/>
            <a:r>
              <a:rPr lang="en-US" dirty="0"/>
              <a:t>Announcements of IDEAS-organized events</a:t>
            </a:r>
          </a:p>
          <a:p>
            <a:pPr lvl="2"/>
            <a:r>
              <a:rPr lang="en-US" dirty="0"/>
              <a:t>Best Practices for HPC Software Developers webinar series</a:t>
            </a:r>
          </a:p>
          <a:p>
            <a:pPr lvl="2"/>
            <a:r>
              <a:rPr lang="en-US" dirty="0"/>
              <a:t>Strategies for Working Remotely panel series</a:t>
            </a:r>
          </a:p>
          <a:p>
            <a:pPr lvl="2"/>
            <a:r>
              <a:rPr lang="en-US" dirty="0"/>
              <a:t>Major scientific meetings (e.g., SIAM, ISC, SC, etc.)</a:t>
            </a:r>
          </a:p>
          <a:p>
            <a:pPr lvl="1"/>
            <a:r>
              <a:rPr lang="en-US" dirty="0"/>
              <a:t>Typically 1-2 messages per month</a:t>
            </a:r>
          </a:p>
          <a:p>
            <a:pPr>
              <a:spcBef>
                <a:spcPts val="2400"/>
              </a:spcBef>
            </a:pPr>
            <a:r>
              <a:rPr lang="en-US" dirty="0" err="1"/>
              <a:t>BSSw</a:t>
            </a:r>
            <a:r>
              <a:rPr lang="en-US" dirty="0"/>
              <a:t> Digest: </a:t>
            </a:r>
            <a:r>
              <a:rPr lang="en-US" dirty="0">
                <a:hlinkClick r:id="rId3"/>
              </a:rPr>
              <a:t>https://bssw.io/pages/receive-our-email-digest</a:t>
            </a:r>
            <a:endParaRPr lang="en-US" dirty="0"/>
          </a:p>
          <a:p>
            <a:pPr lvl="1"/>
            <a:r>
              <a:rPr lang="en-US" dirty="0"/>
              <a:t>Updates on </a:t>
            </a:r>
            <a:r>
              <a:rPr lang="en-US" dirty="0" err="1"/>
              <a:t>BSSw</a:t>
            </a:r>
            <a:r>
              <a:rPr lang="en-US" dirty="0"/>
              <a:t> content</a:t>
            </a:r>
          </a:p>
          <a:p>
            <a:pPr lvl="2"/>
            <a:r>
              <a:rPr lang="en-US" dirty="0"/>
              <a:t>New blog posts, events, and resources</a:t>
            </a:r>
          </a:p>
          <a:p>
            <a:pPr lvl="2"/>
            <a:r>
              <a:rPr lang="en-US" dirty="0" err="1"/>
              <a:t>BSSw</a:t>
            </a:r>
            <a:r>
              <a:rPr lang="en-US" dirty="0"/>
              <a:t> Fellowship</a:t>
            </a:r>
          </a:p>
          <a:p>
            <a:pPr lvl="1"/>
            <a:r>
              <a:rPr lang="en-US" dirty="0"/>
              <a:t>Typically 1-2 messages per month</a:t>
            </a:r>
          </a:p>
          <a:p>
            <a:pPr lvl="1"/>
            <a:r>
              <a:rPr lang="en-US" dirty="0"/>
              <a:t>Also: RSS feed: </a:t>
            </a:r>
            <a:r>
              <a:rPr lang="en-US" dirty="0">
                <a:hlinkClick r:id="rId4"/>
              </a:rPr>
              <a:t>https://bssw.io/items.rss</a:t>
            </a:r>
            <a:endParaRPr lang="en-US" dirty="0"/>
          </a:p>
        </p:txBody>
      </p:sp>
      <p:pic>
        <p:nvPicPr>
          <p:cNvPr id="5" name="Picture 4" descr="Screen Shot 2017-01-21 at 6.45.35 PM.png">
            <a:extLst>
              <a:ext uri="{FF2B5EF4-FFF2-40B4-BE49-F238E27FC236}">
                <a16:creationId xmlns:a16="http://schemas.microsoft.com/office/drawing/2014/main" id="{DDAA8357-C3CA-4399-9F08-27998285347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204938" y="4462547"/>
            <a:ext cx="2109916" cy="905256"/>
          </a:xfrm>
          <a:prstGeom prst="rect">
            <a:avLst/>
          </a:prstGeom>
        </p:spPr>
      </p:pic>
      <p:pic>
        <p:nvPicPr>
          <p:cNvPr id="6" name="Picture 5" descr="IDEAS_logo.png">
            <a:extLst>
              <a:ext uri="{FF2B5EF4-FFF2-40B4-BE49-F238E27FC236}">
                <a16:creationId xmlns:a16="http://schemas.microsoft.com/office/drawing/2014/main" id="{08B06B33-62C4-499E-82D4-2CD7AD8844F9}"/>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9084892" y="2326640"/>
            <a:ext cx="2350008" cy="815135"/>
          </a:xfrm>
          <a:prstGeom prst="rect">
            <a:avLst/>
          </a:prstGeom>
        </p:spPr>
      </p:pic>
    </p:spTree>
    <p:extLst>
      <p:ext uri="{BB962C8B-B14F-4D97-AF65-F5344CB8AC3E}">
        <p14:creationId xmlns:p14="http://schemas.microsoft.com/office/powerpoint/2010/main" val="26965079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8EC2E83-5B91-447D-A363-53E4E7247F0E}"/>
              </a:ext>
            </a:extLst>
          </p:cNvPr>
          <p:cNvSpPr>
            <a:spLocks noGrp="1"/>
          </p:cNvSpPr>
          <p:nvPr>
            <p:ph type="title"/>
          </p:nvPr>
        </p:nvSpPr>
        <p:spPr/>
        <p:txBody>
          <a:bodyPr/>
          <a:lstStyle/>
          <a:p>
            <a:r>
              <a:rPr lang="en-US" dirty="0"/>
              <a:t>Tutorial Objectives</a:t>
            </a:r>
          </a:p>
        </p:txBody>
      </p:sp>
      <p:sp>
        <p:nvSpPr>
          <p:cNvPr id="4" name="Content Placeholder 3">
            <a:extLst>
              <a:ext uri="{FF2B5EF4-FFF2-40B4-BE49-F238E27FC236}">
                <a16:creationId xmlns:a16="http://schemas.microsoft.com/office/drawing/2014/main" id="{55CDB2E1-5AD6-4BAC-8479-FC105DBCEBB2}"/>
              </a:ext>
            </a:extLst>
          </p:cNvPr>
          <p:cNvSpPr>
            <a:spLocks noGrp="1"/>
          </p:cNvSpPr>
          <p:nvPr>
            <p:ph idx="1"/>
          </p:nvPr>
        </p:nvSpPr>
        <p:spPr>
          <a:xfrm>
            <a:off x="365760" y="911509"/>
            <a:ext cx="11369809" cy="4047778"/>
          </a:xfrm>
        </p:spPr>
        <p:txBody>
          <a:bodyPr/>
          <a:lstStyle/>
          <a:p>
            <a:pPr marL="0" indent="0">
              <a:buNone/>
            </a:pPr>
            <a:r>
              <a:rPr lang="en-US" sz="2400" b="1" dirty="0"/>
              <a:t>Overview of best practices in software engineering explicitly tailored for CSE </a:t>
            </a:r>
          </a:p>
          <a:p>
            <a:r>
              <a:rPr lang="en-US" sz="2400" b="1" dirty="0"/>
              <a:t>Why: </a:t>
            </a:r>
            <a:r>
              <a:rPr lang="en-US" sz="2400" dirty="0"/>
              <a:t>Increase CSE software quality, sustainability, productivity </a:t>
            </a:r>
          </a:p>
          <a:p>
            <a:pPr lvl="1"/>
            <a:r>
              <a:rPr lang="en-US" sz="2000" dirty="0"/>
              <a:t>Better CSE software &gt; better CSE research &gt; broader CSE impact</a:t>
            </a:r>
          </a:p>
          <a:p>
            <a:r>
              <a:rPr lang="en-US" sz="2400" b="1" dirty="0"/>
              <a:t>Who: </a:t>
            </a:r>
            <a:r>
              <a:rPr lang="en-US" sz="2400" dirty="0"/>
              <a:t>Practices relevant for projects of all sizes</a:t>
            </a:r>
          </a:p>
          <a:p>
            <a:pPr lvl="1"/>
            <a:r>
              <a:rPr lang="en-US" sz="2000" b="1" dirty="0"/>
              <a:t>emphasis on small teams</a:t>
            </a:r>
            <a:r>
              <a:rPr lang="en-US" sz="2000" dirty="0"/>
              <a:t>, e.g., a faculty member and </a:t>
            </a:r>
            <a:br>
              <a:rPr lang="en-US" sz="2000" dirty="0"/>
            </a:br>
            <a:r>
              <a:rPr lang="en-US" sz="2000" dirty="0"/>
              <a:t>collaborating students  </a:t>
            </a:r>
          </a:p>
          <a:p>
            <a:r>
              <a:rPr lang="en-US" sz="2400" b="1" dirty="0"/>
              <a:t>Approach: </a:t>
            </a:r>
          </a:p>
          <a:p>
            <a:pPr lvl="1"/>
            <a:r>
              <a:rPr lang="en-US" sz="2000" b="1" dirty="0"/>
              <a:t>Useful</a:t>
            </a:r>
            <a:r>
              <a:rPr lang="en-US" sz="2000" dirty="0"/>
              <a:t> information, examples, exercises, pointers to other resources</a:t>
            </a:r>
          </a:p>
          <a:p>
            <a:pPr lvl="1"/>
            <a:r>
              <a:rPr lang="en-US" sz="2000" b="1" dirty="0"/>
              <a:t>Not to prescribe any particular practices </a:t>
            </a:r>
            <a:r>
              <a:rPr lang="en-US" sz="2000" dirty="0"/>
              <a:t>as “must use”</a:t>
            </a:r>
          </a:p>
          <a:p>
            <a:pPr lvl="2"/>
            <a:r>
              <a:rPr lang="en-US" sz="1800" dirty="0"/>
              <a:t>Be informative about practices that have worked for some projects </a:t>
            </a:r>
          </a:p>
          <a:p>
            <a:pPr lvl="2"/>
            <a:r>
              <a:rPr lang="en-US" sz="1800" dirty="0"/>
              <a:t>Emphasis on adoption of practices that help productivity rather than put unsustainable burden </a:t>
            </a:r>
          </a:p>
          <a:p>
            <a:pPr lvl="1"/>
            <a:r>
              <a:rPr lang="en-US" sz="2000" b="1" dirty="0"/>
              <a:t>Customize as needed </a:t>
            </a:r>
            <a:r>
              <a:rPr lang="en-US" sz="2000" dirty="0"/>
              <a:t>for each project</a:t>
            </a:r>
          </a:p>
          <a:p>
            <a:r>
              <a:rPr lang="en-US" dirty="0"/>
              <a:t>Remember: your code will live longer than you expect.  Prepare for it!</a:t>
            </a:r>
          </a:p>
        </p:txBody>
      </p:sp>
      <p:grpSp>
        <p:nvGrpSpPr>
          <p:cNvPr id="5" name="Group 4">
            <a:extLst>
              <a:ext uri="{FF2B5EF4-FFF2-40B4-BE49-F238E27FC236}">
                <a16:creationId xmlns:a16="http://schemas.microsoft.com/office/drawing/2014/main" id="{ED2C5026-F293-4875-A66A-F6C46B01146A}"/>
              </a:ext>
            </a:extLst>
          </p:cNvPr>
          <p:cNvGrpSpPr/>
          <p:nvPr/>
        </p:nvGrpSpPr>
        <p:grpSpPr>
          <a:xfrm>
            <a:off x="8659808" y="2275103"/>
            <a:ext cx="3345103" cy="1527135"/>
            <a:chOff x="1221440" y="2819400"/>
            <a:chExt cx="5136248" cy="2800725"/>
          </a:xfrm>
        </p:grpSpPr>
        <p:cxnSp>
          <p:nvCxnSpPr>
            <p:cNvPr id="6" name="Straight Arrow Connector 5">
              <a:extLst>
                <a:ext uri="{FF2B5EF4-FFF2-40B4-BE49-F238E27FC236}">
                  <a16:creationId xmlns:a16="http://schemas.microsoft.com/office/drawing/2014/main" id="{625DBA50-3A53-419B-9667-FA12BD4888EB}"/>
                </a:ext>
              </a:extLst>
            </p:cNvPr>
            <p:cNvCxnSpPr/>
            <p:nvPr/>
          </p:nvCxnSpPr>
          <p:spPr>
            <a:xfrm flipV="1">
              <a:off x="1828800" y="2819400"/>
              <a:ext cx="0" cy="213360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7" name="Straight Arrow Connector 6">
              <a:extLst>
                <a:ext uri="{FF2B5EF4-FFF2-40B4-BE49-F238E27FC236}">
                  <a16:creationId xmlns:a16="http://schemas.microsoft.com/office/drawing/2014/main" id="{8C82ED0C-2AD2-4C1D-8797-026D4CC8151E}"/>
                </a:ext>
              </a:extLst>
            </p:cNvPr>
            <p:cNvCxnSpPr/>
            <p:nvPr/>
          </p:nvCxnSpPr>
          <p:spPr>
            <a:xfrm>
              <a:off x="1828800" y="4953000"/>
              <a:ext cx="4267200"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8" name="TextBox 7">
              <a:extLst>
                <a:ext uri="{FF2B5EF4-FFF2-40B4-BE49-F238E27FC236}">
                  <a16:creationId xmlns:a16="http://schemas.microsoft.com/office/drawing/2014/main" id="{F8BCC66B-95A7-4DB5-B0EC-DA978ECB1DBB}"/>
                </a:ext>
              </a:extLst>
            </p:cNvPr>
            <p:cNvSpPr txBox="1"/>
            <p:nvPr/>
          </p:nvSpPr>
          <p:spPr>
            <a:xfrm rot="16200000">
              <a:off x="923849" y="3766860"/>
              <a:ext cx="1067759" cy="472577"/>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Arial" charset="0"/>
                  <a:ea typeface="+mn-ea"/>
                  <a:cs typeface="Arial" charset="0"/>
                </a:rPr>
                <a:t>Cost</a:t>
              </a:r>
            </a:p>
          </p:txBody>
        </p:sp>
        <p:sp>
          <p:nvSpPr>
            <p:cNvPr id="9" name="TextBox 8">
              <a:extLst>
                <a:ext uri="{FF2B5EF4-FFF2-40B4-BE49-F238E27FC236}">
                  <a16:creationId xmlns:a16="http://schemas.microsoft.com/office/drawing/2014/main" id="{A2E370F4-0D29-4D47-A2EF-C0D66464F884}"/>
                </a:ext>
              </a:extLst>
            </p:cNvPr>
            <p:cNvSpPr txBox="1"/>
            <p:nvPr/>
          </p:nvSpPr>
          <p:spPr>
            <a:xfrm>
              <a:off x="3228867" y="5053524"/>
              <a:ext cx="1477294" cy="564455"/>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Arial" charset="0"/>
                  <a:ea typeface="+mn-ea"/>
                  <a:cs typeface="Arial" charset="0"/>
                </a:rPr>
                <a:t>Progress</a:t>
              </a:r>
            </a:p>
          </p:txBody>
        </p:sp>
        <p:cxnSp>
          <p:nvCxnSpPr>
            <p:cNvPr id="10" name="Straight Connector 9">
              <a:extLst>
                <a:ext uri="{FF2B5EF4-FFF2-40B4-BE49-F238E27FC236}">
                  <a16:creationId xmlns:a16="http://schemas.microsoft.com/office/drawing/2014/main" id="{59306A7D-D579-466C-8866-4AFB4F7B65DD}"/>
                </a:ext>
              </a:extLst>
            </p:cNvPr>
            <p:cNvCxnSpPr/>
            <p:nvPr/>
          </p:nvCxnSpPr>
          <p:spPr>
            <a:xfrm>
              <a:off x="5715000" y="4816152"/>
              <a:ext cx="0" cy="273696"/>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3D470693-7E1E-4171-B85B-B76EC6E00269}"/>
                </a:ext>
              </a:extLst>
            </p:cNvPr>
            <p:cNvSpPr txBox="1"/>
            <p:nvPr/>
          </p:nvSpPr>
          <p:spPr>
            <a:xfrm>
              <a:off x="1513456" y="5042031"/>
              <a:ext cx="864421" cy="564455"/>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1" u="none" strike="noStrike" kern="1200" cap="none" spc="0" normalizeH="0" baseline="0" noProof="0" dirty="0">
                  <a:ln>
                    <a:noFill/>
                  </a:ln>
                  <a:solidFill>
                    <a:prstClr val="black"/>
                  </a:solidFill>
                  <a:effectLst/>
                  <a:uLnTx/>
                  <a:uFillTx/>
                  <a:latin typeface="Arial" charset="0"/>
                  <a:ea typeface="+mn-ea"/>
                  <a:cs typeface="Arial" charset="0"/>
                </a:rPr>
                <a:t>Start</a:t>
              </a:r>
            </a:p>
          </p:txBody>
        </p:sp>
        <p:sp>
          <p:nvSpPr>
            <p:cNvPr id="12" name="TextBox 11">
              <a:extLst>
                <a:ext uri="{FF2B5EF4-FFF2-40B4-BE49-F238E27FC236}">
                  <a16:creationId xmlns:a16="http://schemas.microsoft.com/office/drawing/2014/main" id="{3992A356-2838-4BF3-A6FF-DB1DE251E1B9}"/>
                </a:ext>
              </a:extLst>
            </p:cNvPr>
            <p:cNvSpPr txBox="1"/>
            <p:nvPr/>
          </p:nvSpPr>
          <p:spPr>
            <a:xfrm>
              <a:off x="5340664" y="5055670"/>
              <a:ext cx="1017024" cy="564455"/>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1" u="none" strike="noStrike" kern="1200" cap="none" spc="0" normalizeH="0" baseline="0" noProof="0" dirty="0">
                  <a:ln>
                    <a:noFill/>
                  </a:ln>
                  <a:solidFill>
                    <a:prstClr val="black"/>
                  </a:solidFill>
                  <a:effectLst/>
                  <a:uLnTx/>
                  <a:uFillTx/>
                  <a:latin typeface="Arial" charset="0"/>
                  <a:ea typeface="+mn-ea"/>
                  <a:cs typeface="Arial" charset="0"/>
                </a:rPr>
                <a:t>Finish</a:t>
              </a:r>
            </a:p>
          </p:txBody>
        </p:sp>
        <p:cxnSp>
          <p:nvCxnSpPr>
            <p:cNvPr id="13" name="Straight Connector 12">
              <a:extLst>
                <a:ext uri="{FF2B5EF4-FFF2-40B4-BE49-F238E27FC236}">
                  <a16:creationId xmlns:a16="http://schemas.microsoft.com/office/drawing/2014/main" id="{10A9891B-AEE2-444A-AB4D-E3BCE77155D5}"/>
                </a:ext>
              </a:extLst>
            </p:cNvPr>
            <p:cNvCxnSpPr/>
            <p:nvPr/>
          </p:nvCxnSpPr>
          <p:spPr>
            <a:xfrm flipV="1">
              <a:off x="1843033" y="2947405"/>
              <a:ext cx="3891330" cy="2005595"/>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047613D8-797E-417B-B8E3-697385BA8138}"/>
                </a:ext>
              </a:extLst>
            </p:cNvPr>
            <p:cNvCxnSpPr/>
            <p:nvPr/>
          </p:nvCxnSpPr>
          <p:spPr>
            <a:xfrm flipV="1">
              <a:off x="1843033" y="4336335"/>
              <a:ext cx="629455" cy="616665"/>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89318A58-E5F5-4B59-A0D5-5475E1E0E299}"/>
                </a:ext>
              </a:extLst>
            </p:cNvPr>
            <p:cNvCxnSpPr/>
            <p:nvPr/>
          </p:nvCxnSpPr>
          <p:spPr>
            <a:xfrm flipV="1">
              <a:off x="2472489" y="3826882"/>
              <a:ext cx="3235005" cy="509453"/>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grpSp>
          <p:nvGrpSpPr>
            <p:cNvPr id="16" name="Group 15">
              <a:extLst>
                <a:ext uri="{FF2B5EF4-FFF2-40B4-BE49-F238E27FC236}">
                  <a16:creationId xmlns:a16="http://schemas.microsoft.com/office/drawing/2014/main" id="{C52B53E9-BD65-46EF-98C1-CC306F93C3CB}"/>
                </a:ext>
              </a:extLst>
            </p:cNvPr>
            <p:cNvGrpSpPr/>
            <p:nvPr/>
          </p:nvGrpSpPr>
          <p:grpSpPr>
            <a:xfrm>
              <a:off x="2057400" y="2947405"/>
              <a:ext cx="2048669" cy="801054"/>
              <a:chOff x="6663843" y="2438400"/>
              <a:chExt cx="2048669" cy="801054"/>
            </a:xfrm>
          </p:grpSpPr>
          <p:sp>
            <p:nvSpPr>
              <p:cNvPr id="17" name="TextBox 16">
                <a:extLst>
                  <a:ext uri="{FF2B5EF4-FFF2-40B4-BE49-F238E27FC236}">
                    <a16:creationId xmlns:a16="http://schemas.microsoft.com/office/drawing/2014/main" id="{65F0C855-233F-4C29-B994-CDB75371A55D}"/>
                  </a:ext>
                </a:extLst>
              </p:cNvPr>
              <p:cNvSpPr txBox="1"/>
              <p:nvPr/>
            </p:nvSpPr>
            <p:spPr>
              <a:xfrm>
                <a:off x="7120197" y="2438400"/>
                <a:ext cx="1592315" cy="801054"/>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charset="0"/>
                    <a:ea typeface="+mn-ea"/>
                    <a:cs typeface="Arial" charset="0"/>
                  </a:rPr>
                  <a:t>Old Process</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charset="0"/>
                    <a:ea typeface="+mn-ea"/>
                    <a:cs typeface="Arial" charset="0"/>
                  </a:rPr>
                  <a:t>New Process</a:t>
                </a:r>
              </a:p>
            </p:txBody>
          </p:sp>
          <p:cxnSp>
            <p:nvCxnSpPr>
              <p:cNvPr id="18" name="Straight Connector 17">
                <a:extLst>
                  <a:ext uri="{FF2B5EF4-FFF2-40B4-BE49-F238E27FC236}">
                    <a16:creationId xmlns:a16="http://schemas.microsoft.com/office/drawing/2014/main" id="{1DF19475-7C9A-4B1C-9D15-B586E5B96000}"/>
                  </a:ext>
                </a:extLst>
              </p:cNvPr>
              <p:cNvCxnSpPr/>
              <p:nvPr/>
            </p:nvCxnSpPr>
            <p:spPr>
              <a:xfrm>
                <a:off x="6663843" y="2590800"/>
                <a:ext cx="433761"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955B4A1B-4C28-4961-8E6F-28CAD9EE3806}"/>
                  </a:ext>
                </a:extLst>
              </p:cNvPr>
              <p:cNvCxnSpPr/>
              <p:nvPr/>
            </p:nvCxnSpPr>
            <p:spPr>
              <a:xfrm>
                <a:off x="6663843" y="2878138"/>
                <a:ext cx="445057" cy="0"/>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grpSp>
      </p:grpSp>
    </p:spTree>
    <p:extLst>
      <p:ext uri="{BB962C8B-B14F-4D97-AF65-F5344CB8AC3E}">
        <p14:creationId xmlns:p14="http://schemas.microsoft.com/office/powerpoint/2010/main" val="7616742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5012BA-8349-4F63-995A-190570787086}"/>
              </a:ext>
            </a:extLst>
          </p:cNvPr>
          <p:cNvSpPr>
            <a:spLocks noGrp="1"/>
          </p:cNvSpPr>
          <p:nvPr>
            <p:ph type="title"/>
          </p:nvPr>
        </p:nvSpPr>
        <p:spPr/>
        <p:txBody>
          <a:bodyPr/>
          <a:lstStyle/>
          <a:p>
            <a:r>
              <a:rPr lang="en-US" dirty="0"/>
              <a:t>Hands-On Activities</a:t>
            </a:r>
          </a:p>
        </p:txBody>
      </p:sp>
      <p:sp>
        <p:nvSpPr>
          <p:cNvPr id="3" name="Content Placeholder 2">
            <a:extLst>
              <a:ext uri="{FF2B5EF4-FFF2-40B4-BE49-F238E27FC236}">
                <a16:creationId xmlns:a16="http://schemas.microsoft.com/office/drawing/2014/main" id="{0F20C93A-8687-4A10-A3FB-77446A44FBAB}"/>
              </a:ext>
            </a:extLst>
          </p:cNvPr>
          <p:cNvSpPr>
            <a:spLocks noGrp="1"/>
          </p:cNvSpPr>
          <p:nvPr>
            <p:ph idx="1"/>
          </p:nvPr>
        </p:nvSpPr>
        <p:spPr>
          <a:xfrm>
            <a:off x="365760" y="1012149"/>
            <a:ext cx="11369809" cy="4047778"/>
          </a:xfrm>
        </p:spPr>
        <p:txBody>
          <a:bodyPr/>
          <a:lstStyle/>
          <a:p>
            <a:pPr marL="0" indent="0">
              <a:buNone/>
            </a:pPr>
            <a:r>
              <a:rPr lang="en-US" dirty="0"/>
              <a:t>We have a repository, based on the Heat Equation example used on Tuesday that we will use to demonstrate some concepts, and there will be some exercises you can do as </a:t>
            </a:r>
            <a:r>
              <a:rPr lang="en-US" i="1" dirty="0"/>
              <a:t>“homework”, </a:t>
            </a:r>
            <a:r>
              <a:rPr lang="en-US" dirty="0"/>
              <a:t>if desired.</a:t>
            </a:r>
          </a:p>
          <a:p>
            <a:pPr marL="0" indent="0">
              <a:buNone/>
            </a:pPr>
            <a:r>
              <a:rPr lang="en-US" dirty="0"/>
              <a:t>You will need…</a:t>
            </a:r>
          </a:p>
          <a:p>
            <a:r>
              <a:rPr lang="en-US" b="1" dirty="0"/>
              <a:t>GitHub account</a:t>
            </a:r>
          </a:p>
          <a:p>
            <a:r>
              <a:rPr lang="en-US" b="1" dirty="0"/>
              <a:t>Fork of the tutorial GitHub repository</a:t>
            </a:r>
          </a:p>
          <a:p>
            <a:pPr lvl="1"/>
            <a:r>
              <a:rPr lang="en-US" dirty="0">
                <a:hlinkClick r:id="rId2"/>
              </a:rPr>
              <a:t>https://github.com/betterscientificsoftware/hello-numerical-world-atpesc-2020</a:t>
            </a:r>
            <a:endParaRPr lang="en-US" dirty="0"/>
          </a:p>
          <a:p>
            <a:pPr lvl="1"/>
            <a:r>
              <a:rPr lang="en-US" dirty="0"/>
              <a:t>You can submit your work for feedback by making pull requests to the upstream repo</a:t>
            </a:r>
          </a:p>
          <a:p>
            <a:pPr lvl="1"/>
            <a:r>
              <a:rPr lang="en-US" dirty="0"/>
              <a:t>We will provide feedback as quickly as we can, but please be patient</a:t>
            </a:r>
          </a:p>
          <a:p>
            <a:r>
              <a:rPr lang="en-US" b="1" dirty="0"/>
              <a:t>Access to a working development environment </a:t>
            </a:r>
            <a:r>
              <a:rPr lang="en-US" b="1"/>
              <a:t>for C++ </a:t>
            </a:r>
            <a:r>
              <a:rPr lang="en-US" b="1" dirty="0"/>
              <a:t>and/or Fortran</a:t>
            </a:r>
          </a:p>
          <a:p>
            <a:pPr lvl="1"/>
            <a:r>
              <a:rPr lang="en-US" dirty="0"/>
              <a:t>Typical Linux or Mac systems should be fine (git, editor, compilers, make, etc.)</a:t>
            </a:r>
          </a:p>
          <a:p>
            <a:pPr lvl="1"/>
            <a:r>
              <a:rPr lang="en-US" dirty="0"/>
              <a:t>Using a remote system is fine</a:t>
            </a:r>
          </a:p>
        </p:txBody>
      </p:sp>
    </p:spTree>
    <p:extLst>
      <p:ext uri="{BB962C8B-B14F-4D97-AF65-F5344CB8AC3E}">
        <p14:creationId xmlns:p14="http://schemas.microsoft.com/office/powerpoint/2010/main" val="2187668164"/>
      </p:ext>
    </p:extLst>
  </p:cSld>
  <p:clrMapOvr>
    <a:masterClrMapping/>
  </p:clrMapOvr>
</p:sld>
</file>

<file path=ppt/theme/theme1.xml><?xml version="1.0" encoding="utf-8"?>
<a:theme xmlns:a="http://schemas.openxmlformats.org/drawingml/2006/main" name="Presentations (Wide Screen)">
  <a:themeElements>
    <a:clrScheme name="ECP 171103 final">
      <a:dk1>
        <a:sysClr val="windowText" lastClr="000000"/>
      </a:dk1>
      <a:lt1>
        <a:sysClr val="window" lastClr="FFFFFF"/>
      </a:lt1>
      <a:dk2>
        <a:srgbClr val="266093"/>
      </a:dk2>
      <a:lt2>
        <a:srgbClr val="FFFFFF"/>
      </a:lt2>
      <a:accent1>
        <a:srgbClr val="2A75BB"/>
      </a:accent1>
      <a:accent2>
        <a:srgbClr val="84B641"/>
      </a:accent2>
      <a:accent3>
        <a:srgbClr val="43B1E5"/>
      </a:accent3>
      <a:accent4>
        <a:srgbClr val="D13940"/>
      </a:accent4>
      <a:accent5>
        <a:srgbClr val="C39C2F"/>
      </a:accent5>
      <a:accent6>
        <a:srgbClr val="7F7F7F"/>
      </a:accent6>
      <a:hlink>
        <a:srgbClr val="A03123"/>
      </a:hlink>
      <a:folHlink>
        <a:srgbClr val="00000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solidFill>
        <a:ln>
          <a:noFill/>
        </a:ln>
        <a:effectLst>
          <a:outerShdw blurRad="44450" dist="27940" dir="5400000" algn="ctr">
            <a:srgbClr val="000000">
              <a:alpha val="32000"/>
            </a:srgbClr>
          </a:outerShdw>
        </a:effectLst>
      </a:spPr>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defPPr algn="ctr">
          <a:lnSpc>
            <a:spcPct val="90000"/>
          </a:lnSpc>
          <a:defRPr sz="2000" dirty="0">
            <a:solidFill>
              <a:schemeClr val="bg1"/>
            </a:solidFill>
          </a:defRPr>
        </a:defPPr>
      </a:lstStyle>
    </a:spDef>
    <a:txDef>
      <a:spPr>
        <a:noFill/>
      </a:spPr>
      <a:bodyPr wrap="square" lIns="118872" tIns="91440" rIns="118872" bIns="91440" rtlCol="0" anchor="ctr" anchorCtr="0">
        <a:spAutoFit/>
      </a:bodyPr>
      <a:lstStyle>
        <a:defPPr algn="l">
          <a:lnSpc>
            <a:spcPct val="90000"/>
          </a:lnSpc>
          <a:defRPr dirty="0" smtClean="0"/>
        </a:defPPr>
      </a:lstStyle>
    </a:txDef>
  </a:objectDefaults>
  <a:extraClrSchemeLst/>
  <a:extLst>
    <a:ext uri="{05A4C25C-085E-4340-85A3-A5531E510DB2}">
      <thm15:themeFamily xmlns:thm15="http://schemas.microsoft.com/office/thememl/2012/main" name="ECP_PowerPointTemplate-v1.0_20171106" id="{82BFD86B-8FF4-4B2C-AD68-5655622D7E2C}" vid="{C92328A0-5FA1-40E2-AE72-E588ED49ADD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565464437F680748A68B85EB6594EA7D" ma:contentTypeVersion="0" ma:contentTypeDescription="Create a new document." ma:contentTypeScope="" ma:versionID="fe3f4dd58d5914c51cfc6deaa8ad845c">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50EC660-24D0-43A0-AE5E-E274115E726B}">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www.w3.org/XML/1998/namespace"/>
    <ds:schemaRef ds:uri="http://purl.org/dc/dcmitype/"/>
    <ds:schemaRef ds:uri="http://schemas.microsoft.com/office/infopath/2007/PartnerControls"/>
  </ds:schemaRefs>
</ds:datastoreItem>
</file>

<file path=customXml/itemProps2.xml><?xml version="1.0" encoding="utf-8"?>
<ds:datastoreItem xmlns:ds="http://schemas.openxmlformats.org/officeDocument/2006/customXml" ds:itemID="{E8DB7DEB-074E-4EE8-9B6E-FD277323109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3.xml><?xml version="1.0" encoding="utf-8"?>
<ds:datastoreItem xmlns:ds="http://schemas.openxmlformats.org/officeDocument/2006/customXml" ds:itemID="{19E20559-B232-4371-8690-E3D8007EDB8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ECP_PowerPoint_Template-v1.0_20171106</Template>
  <TotalTime>2301</TotalTime>
  <Words>1361</Words>
  <Application>Microsoft Office PowerPoint</Application>
  <PresentationFormat>Custom</PresentationFormat>
  <Paragraphs>126</Paragraphs>
  <Slides>10</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Arial</vt:lpstr>
      <vt:lpstr>Arial Black</vt:lpstr>
      <vt:lpstr>Calibri</vt:lpstr>
      <vt:lpstr>Presentations (Wide Screen)</vt:lpstr>
      <vt:lpstr>Welcome to…</vt:lpstr>
      <vt:lpstr>License, Citation and Acknowledgements</vt:lpstr>
      <vt:lpstr>Tutorial Instructors</vt:lpstr>
      <vt:lpstr>The IDEAS-ECP team works with the ECP community to improve developer productivity and software sustainability as key aspects of increasing overall scientific productivity</vt:lpstr>
      <vt:lpstr>Building an Online Community</vt:lpstr>
      <vt:lpstr>Advancing Scientific Productivity through Better Scientific Software: Developer Productivity and Software Sustainability Report</vt:lpstr>
      <vt:lpstr>Follow IDEAS and BSSw</vt:lpstr>
      <vt:lpstr>Tutorial Objectives</vt:lpstr>
      <vt:lpstr>Hands-On Activities</vt:lpstr>
      <vt:lpstr>Handling Questions and Discussion</vt:lpstr>
    </vt:vector>
  </TitlesOfParts>
  <Company>ORNL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Challenges of Exascale Computing</dc:title>
  <dc:creator>Bernholdt, David E.</dc:creator>
  <cp:lastModifiedBy>Bernholdt, David</cp:lastModifiedBy>
  <cp:revision>343</cp:revision>
  <cp:lastPrinted>2017-11-02T18:35:01Z</cp:lastPrinted>
  <dcterms:created xsi:type="dcterms:W3CDTF">2018-11-06T17:28:56Z</dcterms:created>
  <dcterms:modified xsi:type="dcterms:W3CDTF">2020-08-02T19:12:06Z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0x010100565464437F680748A68B85EB6594EA7D</vt:lpwstr>
  </property>
</Properties>
</file>